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4290000" cy="49530000"/>
  <p:notesSz cx="6881813" cy="100155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00">
          <p15:clr>
            <a:srgbClr val="A4A3A4"/>
          </p15:clr>
        </p15:guide>
        <p15:guide id="2" pos="10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7D51"/>
    <a:srgbClr val="0000CC"/>
    <a:srgbClr val="0101FF"/>
    <a:srgbClr val="0000DA"/>
    <a:srgbClr val="0066FF"/>
    <a:srgbClr val="9900CC"/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032C22-F2AA-43C6-BB8A-5A2930F32753}" v="113" dt="2026-06-26T18:33:50.9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25" d="100"/>
          <a:sy n="25" d="100"/>
        </p:scale>
        <p:origin x="1541" y="-562"/>
      </p:cViewPr>
      <p:guideLst>
        <p:guide orient="horz" pos="15600"/>
        <p:guide pos="10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Sfredo" userId="8dce4581d98ea70c" providerId="LiveId" clId="{FE9B7A8A-F0DB-4CBD-B95D-60DD34E7AA7B}"/>
    <pc:docChg chg="undo custSel modSld">
      <pc:chgData name="Leonardo Sfredo" userId="8dce4581d98ea70c" providerId="LiveId" clId="{FE9B7A8A-F0DB-4CBD-B95D-60DD34E7AA7B}" dt="2026-06-26T18:42:26.796" v="220" actId="20577"/>
      <pc:docMkLst>
        <pc:docMk/>
      </pc:docMkLst>
      <pc:sldChg chg="addSp delSp modSp mod">
        <pc:chgData name="Leonardo Sfredo" userId="8dce4581d98ea70c" providerId="LiveId" clId="{FE9B7A8A-F0DB-4CBD-B95D-60DD34E7AA7B}" dt="2026-06-26T18:42:26.796" v="220" actId="20577"/>
        <pc:sldMkLst>
          <pc:docMk/>
          <pc:sldMk cId="0" sldId="256"/>
        </pc:sldMkLst>
        <pc:spChg chg="mod">
          <ac:chgData name="Leonardo Sfredo" userId="8dce4581d98ea70c" providerId="LiveId" clId="{FE9B7A8A-F0DB-4CBD-B95D-60DD34E7AA7B}" dt="2026-06-26T18:21:44.622" v="136" actId="20577"/>
          <ac:spMkLst>
            <pc:docMk/>
            <pc:sldMk cId="0" sldId="256"/>
            <ac:spMk id="4098" creationId="{E55EFF8B-02BD-FB4D-9838-C12BB117B4DA}"/>
          </ac:spMkLst>
        </pc:spChg>
        <pc:spChg chg="mod">
          <ac:chgData name="Leonardo Sfredo" userId="8dce4581d98ea70c" providerId="LiveId" clId="{FE9B7A8A-F0DB-4CBD-B95D-60DD34E7AA7B}" dt="2026-06-26T18:33:05.574" v="194" actId="404"/>
          <ac:spMkLst>
            <pc:docMk/>
            <pc:sldMk cId="0" sldId="256"/>
            <ac:spMk id="4105" creationId="{5E30E449-8538-45B0-D029-67A8FE395D68}"/>
          </ac:spMkLst>
        </pc:spChg>
        <pc:spChg chg="mod">
          <ac:chgData name="Leonardo Sfredo" userId="8dce4581d98ea70c" providerId="LiveId" clId="{FE9B7A8A-F0DB-4CBD-B95D-60DD34E7AA7B}" dt="2026-06-26T18:33:04.609" v="192" actId="404"/>
          <ac:spMkLst>
            <pc:docMk/>
            <pc:sldMk cId="0" sldId="256"/>
            <ac:spMk id="4107" creationId="{A0202E07-6579-C6BC-E983-C962ED6F9119}"/>
          </ac:spMkLst>
        </pc:spChg>
        <pc:spChg chg="mod">
          <ac:chgData name="Leonardo Sfredo" userId="8dce4581d98ea70c" providerId="LiveId" clId="{FE9B7A8A-F0DB-4CBD-B95D-60DD34E7AA7B}" dt="2026-06-26T18:20:17.796" v="89" actId="1036"/>
          <ac:spMkLst>
            <pc:docMk/>
            <pc:sldMk cId="0" sldId="256"/>
            <ac:spMk id="4108" creationId="{D68B40D6-1D01-4170-EDA2-E2F8F98ADB0F}"/>
          </ac:spMkLst>
        </pc:spChg>
        <pc:spChg chg="mod">
          <ac:chgData name="Leonardo Sfredo" userId="8dce4581d98ea70c" providerId="LiveId" clId="{FE9B7A8A-F0DB-4CBD-B95D-60DD34E7AA7B}" dt="2026-06-26T18:20:32.791" v="92" actId="403"/>
          <ac:spMkLst>
            <pc:docMk/>
            <pc:sldMk cId="0" sldId="256"/>
            <ac:spMk id="4111" creationId="{E9853E2D-A5F6-68CA-54A3-23F2B3AC242F}"/>
          </ac:spMkLst>
        </pc:spChg>
        <pc:spChg chg="mod">
          <ac:chgData name="Leonardo Sfredo" userId="8dce4581d98ea70c" providerId="LiveId" clId="{FE9B7A8A-F0DB-4CBD-B95D-60DD34E7AA7B}" dt="2026-06-26T18:15:57.855" v="44" actId="1035"/>
          <ac:spMkLst>
            <pc:docMk/>
            <pc:sldMk cId="0" sldId="256"/>
            <ac:spMk id="4112" creationId="{42FA7766-5D7B-2418-7023-0B70591CD6C4}"/>
          </ac:spMkLst>
        </pc:spChg>
        <pc:spChg chg="mod">
          <ac:chgData name="Leonardo Sfredo" userId="8dce4581d98ea70c" providerId="LiveId" clId="{FE9B7A8A-F0DB-4CBD-B95D-60DD34E7AA7B}" dt="2026-06-26T18:17:08.500" v="65" actId="1036"/>
          <ac:spMkLst>
            <pc:docMk/>
            <pc:sldMk cId="0" sldId="256"/>
            <ac:spMk id="4114" creationId="{076BA5C9-F5B6-2579-3AB9-639715AB459B}"/>
          </ac:spMkLst>
        </pc:spChg>
        <pc:spChg chg="add del mod">
          <ac:chgData name="Leonardo Sfredo" userId="8dce4581d98ea70c" providerId="LiveId" clId="{FE9B7A8A-F0DB-4CBD-B95D-60DD34E7AA7B}" dt="2026-06-26T18:33:04.258" v="191" actId="404"/>
          <ac:spMkLst>
            <pc:docMk/>
            <pc:sldMk cId="0" sldId="256"/>
            <ac:spMk id="4115" creationId="{D39EC3CE-4ED5-B255-DFBE-EB71A0D0C689}"/>
          </ac:spMkLst>
        </pc:spChg>
        <pc:spChg chg="mod">
          <ac:chgData name="Leonardo Sfredo" userId="8dce4581d98ea70c" providerId="LiveId" clId="{FE9B7A8A-F0DB-4CBD-B95D-60DD34E7AA7B}" dt="2026-06-26T18:33:37.198" v="200" actId="1035"/>
          <ac:spMkLst>
            <pc:docMk/>
            <pc:sldMk cId="0" sldId="256"/>
            <ac:spMk id="4116" creationId="{79F7ECDB-3A6E-3922-4D34-E280305290C8}"/>
          </ac:spMkLst>
        </pc:spChg>
        <pc:spChg chg="mod">
          <ac:chgData name="Leonardo Sfredo" userId="8dce4581d98ea70c" providerId="LiveId" clId="{FE9B7A8A-F0DB-4CBD-B95D-60DD34E7AA7B}" dt="2026-06-26T18:33:47.271" v="210" actId="1036"/>
          <ac:spMkLst>
            <pc:docMk/>
            <pc:sldMk cId="0" sldId="256"/>
            <ac:spMk id="4117" creationId="{40ABB862-9169-4C3A-6FB0-4463DD107D89}"/>
          </ac:spMkLst>
        </pc:spChg>
        <pc:spChg chg="mod">
          <ac:chgData name="Leonardo Sfredo" userId="8dce4581d98ea70c" providerId="LiveId" clId="{FE9B7A8A-F0DB-4CBD-B95D-60DD34E7AA7B}" dt="2026-06-26T18:33:50.966" v="219" actId="1036"/>
          <ac:spMkLst>
            <pc:docMk/>
            <pc:sldMk cId="0" sldId="256"/>
            <ac:spMk id="4118" creationId="{2CDBAF20-3A7B-755B-380F-9A840C3982F6}"/>
          </ac:spMkLst>
        </pc:spChg>
        <pc:spChg chg="mod">
          <ac:chgData name="Leonardo Sfredo" userId="8dce4581d98ea70c" providerId="LiveId" clId="{FE9B7A8A-F0DB-4CBD-B95D-60DD34E7AA7B}" dt="2026-06-26T18:20:17.796" v="89" actId="1036"/>
          <ac:spMkLst>
            <pc:docMk/>
            <pc:sldMk cId="0" sldId="256"/>
            <ac:spMk id="4119" creationId="{F1370EE2-519F-A14D-DE64-DCF0F391D7CB}"/>
          </ac:spMkLst>
        </pc:spChg>
        <pc:spChg chg="mod">
          <ac:chgData name="Leonardo Sfredo" userId="8dce4581d98ea70c" providerId="LiveId" clId="{FE9B7A8A-F0DB-4CBD-B95D-60DD34E7AA7B}" dt="2026-06-26T18:42:26.796" v="220" actId="20577"/>
          <ac:spMkLst>
            <pc:docMk/>
            <pc:sldMk cId="0" sldId="256"/>
            <ac:spMk id="4120" creationId="{56FF680E-F103-757A-7E96-3FC07BB14572}"/>
          </ac:spMkLst>
        </pc:spChg>
        <pc:graphicFrameChg chg="mod modGraphic">
          <ac:chgData name="Leonardo Sfredo" userId="8dce4581d98ea70c" providerId="LiveId" clId="{FE9B7A8A-F0DB-4CBD-B95D-60DD34E7AA7B}" dt="2026-06-26T18:21:15.327" v="102" actId="403"/>
          <ac:graphicFrameMkLst>
            <pc:docMk/>
            <pc:sldMk cId="0" sldId="256"/>
            <ac:graphicFrameMk id="7" creationId="{228AEF74-F66B-A0F5-DD29-42EB930D0097}"/>
          </ac:graphicFrameMkLst>
        </pc:graphicFrameChg>
        <pc:picChg chg="add mod">
          <ac:chgData name="Leonardo Sfredo" userId="8dce4581d98ea70c" providerId="LiveId" clId="{FE9B7A8A-F0DB-4CBD-B95D-60DD34E7AA7B}" dt="2026-06-26T18:16:32.880" v="49" actId="1076"/>
          <ac:picMkLst>
            <pc:docMk/>
            <pc:sldMk cId="0" sldId="256"/>
            <ac:picMk id="2" creationId="{3C5B37AF-316E-910B-1D51-BD21A538101B}"/>
          </ac:picMkLst>
        </pc:picChg>
        <pc:picChg chg="add mod">
          <ac:chgData name="Leonardo Sfredo" userId="8dce4581d98ea70c" providerId="LiveId" clId="{FE9B7A8A-F0DB-4CBD-B95D-60DD34E7AA7B}" dt="2026-06-26T18:16:32.880" v="49" actId="1076"/>
          <ac:picMkLst>
            <pc:docMk/>
            <pc:sldMk cId="0" sldId="256"/>
            <ac:picMk id="3" creationId="{E453F455-A0C1-FD25-14F8-FA012E17DF1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D928D71-8915-30EB-0217-11D32E30B3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63E5449-687B-CE8F-37EB-B4AC3B532D8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0AEBD32-175F-6B2F-AB02-122A4061B77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3888"/>
            <a:ext cx="298291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4D50D61-251A-082F-5715-EF27451BA00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9513888"/>
            <a:ext cx="298291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5453E0E5-3D1E-4B2E-AC0D-CB3C63E70A6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61F7F26-643D-4842-4E5E-737A1B728B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70DEF19-5304-E06A-8F14-9DEA1A583D6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209225D-3652-873B-781F-B5AF8B692337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143125" y="752475"/>
            <a:ext cx="2597150" cy="37528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DF18938-D139-F15D-D5D9-3B35F0521D7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56150"/>
            <a:ext cx="5046663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9E4B272-C771-A9BF-AA8A-0E9C2D5CAD1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5475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8B75BF8C-68AF-C158-FD66-B8228AE7E7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074EBBAD-16F5-45F2-91E8-8C9F6487872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53B25B6F-1B2D-A149-A094-1C5A86E80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05ABC5-8C47-4639-AC5C-A7A816DE2339}" type="slidenum">
              <a:rPr lang="pt-BR" altLang="pt-BR" sz="1300"/>
              <a:pPr/>
              <a:t>1</a:t>
            </a:fld>
            <a:endParaRPr lang="pt-BR" altLang="pt-BR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7BFFF92-0C45-521F-D986-07B9210B2B0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B188315-4CE7-5D94-FE02-32062D6373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71750" y="15386050"/>
            <a:ext cx="29146500" cy="106172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43500" y="28067000"/>
            <a:ext cx="24003000" cy="12657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8715DD-35B6-D552-B700-9C89F7859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391437-6073-B8A3-0BCF-3AA9F355D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084295-B693-BB8C-A519-3B2D16B46E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F31320-1105-449E-BFD4-97D71FE7C4D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3511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8C537E-6868-D6B8-DE13-B418063ED0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E33DB9-09F2-83F5-0D09-CDFDE25797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CCC92F-3CC6-53F3-2B3D-35A39A85E3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226C3-0D51-4A08-96BA-9DA91B3549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5009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8275" y="31827788"/>
            <a:ext cx="29146500" cy="98377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708275" y="20993100"/>
            <a:ext cx="29146500" cy="108346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BFE0D-4828-ED69-F92B-28888BC151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66E662-9189-7167-4D15-7A651AA158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AF24E4-A0CF-EC10-32AB-F390E27629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0872A-A8A4-4263-9CB4-F78B3FE875F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552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0" y="14308138"/>
            <a:ext cx="14497050" cy="297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221200" y="14308138"/>
            <a:ext cx="14497050" cy="297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135F72-192A-2B03-7EAE-2027D0B975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1BDA79-A59E-FB2B-9147-E60182921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FF47AF-8DA5-994D-3999-1B39491723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1371D-A382-4553-88CC-349EACF0691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0353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4500" y="1982788"/>
            <a:ext cx="30861000" cy="8255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14500" y="11087100"/>
            <a:ext cx="15151100" cy="461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14500" y="15706725"/>
            <a:ext cx="15151100" cy="285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7419638" y="11087100"/>
            <a:ext cx="15155862" cy="461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7419638" y="15706725"/>
            <a:ext cx="15155862" cy="285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A9A4D96-839A-4FAD-C68E-6B9570279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A9DDAC2-8846-F88A-18D4-7F71A7BF84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F4B54E-4D3C-D453-F613-9AFE63368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2178C-9614-47ED-B835-B2F522F6B80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0870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15CA87-7557-D75B-31D5-3405ABE80E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7FCB4D3-E9D9-E8DE-DA46-F7073845AD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806C25-54E2-CF65-F46C-FE139239AB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8B3CA4-4806-4F08-8C5A-0E66B63BA7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7215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902FA28-2B22-258A-F78E-5431A5DAC7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B45B3A9-61DA-9252-42AC-880CB4F2D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53861F-27B2-D6A0-D13D-E7D8BF0439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A61DB-D4E8-46DC-BF05-91D2CED7773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624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4500" y="1971675"/>
            <a:ext cx="11280775" cy="8393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406438" y="1971675"/>
            <a:ext cx="19169062" cy="42273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14500" y="10364788"/>
            <a:ext cx="11280775" cy="338804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9A2BE6-0188-D027-220E-6A21903E9B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C5D4FA-3E36-EA94-193D-8F1097FFA7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65ED16-5002-7C56-AF59-735C8828EF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5D9F04-AFDE-490F-A1BA-C8B6FDCB144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500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21475" y="34671000"/>
            <a:ext cx="20574000" cy="4092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721475" y="4425950"/>
            <a:ext cx="20574000" cy="2971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21475" y="38763575"/>
            <a:ext cx="20574000" cy="58134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AB6E2D-3E70-95F2-17B5-A0998101B5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8BB727-27D6-0CE3-F31B-79FB2A4627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047C4-A62B-2A4F-BE50-D6240BA475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46B57C-6A83-4061-B518-E4F315F8C0E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542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C94661-9DF8-CDEE-668A-4725306982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F09FC1-AB49-3F56-C93F-4AF6C22EED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B25FA1-F469-50F6-078D-DC2DF4703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191DB-96BF-4FBE-B318-D531A5EB1BE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79318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4431625" y="4402138"/>
            <a:ext cx="7286625" cy="396240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0" y="4402138"/>
            <a:ext cx="21707475" cy="396240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5EB4B9-39B5-AA50-B4AA-9861C1A69C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B59FC3-AB06-BA8B-CA45-2E869F59A8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56C7D5-4B96-24CB-A384-283ACBC5D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929221-75F1-4BFF-9B5C-E9BF18DD6B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93791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819AC64-833A-0A5F-2B11-B517A177D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71750" y="4402138"/>
            <a:ext cx="29146500" cy="825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9361" tIns="239680" rIns="479361" bIns="2396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8C3E09-DF49-4D28-DA27-954A28E67E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71750" y="14308138"/>
            <a:ext cx="29146500" cy="297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BFBBE47-D28D-4FD5-1455-790E8DCAF99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1750" y="45127863"/>
            <a:ext cx="714375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7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64D75D3-F745-5620-FD36-182E95CD95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715750" y="45127863"/>
            <a:ext cx="108585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D407976-92CC-AF7A-9B44-4D0B71582B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574500" y="45127863"/>
            <a:ext cx="714375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300"/>
            </a:lvl1pPr>
          </a:lstStyle>
          <a:p>
            <a:fld id="{CA1771CB-62D4-408F-884E-F460EC5EC67A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2pPr>
      <a:lvl3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3pPr>
      <a:lvl4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4pPr>
      <a:lvl5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5pPr>
      <a:lvl6pPr marL="4572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6pPr>
      <a:lvl7pPr marL="9144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7pPr>
      <a:lvl8pPr marL="13716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8pPr>
      <a:lvl9pPr marL="18288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9pPr>
    </p:titleStyle>
    <p:bodyStyle>
      <a:lvl1pPr marL="1795463" indent="-1795463" algn="l" defTabSz="4789488" rtl="0" eaLnBrk="0" fontAlgn="base" hangingPunct="0">
        <a:spcBef>
          <a:spcPct val="20000"/>
        </a:spcBef>
        <a:spcAft>
          <a:spcPct val="0"/>
        </a:spcAft>
        <a:buChar char="•"/>
        <a:defRPr sz="16800">
          <a:solidFill>
            <a:schemeClr val="tx1"/>
          </a:solidFill>
          <a:latin typeface="+mn-lt"/>
          <a:ea typeface="+mn-ea"/>
          <a:cs typeface="+mn-cs"/>
        </a:defRPr>
      </a:lvl1pPr>
      <a:lvl2pPr marL="3890963" indent="-1495425" algn="l" defTabSz="4789488" rtl="0" eaLnBrk="0" fontAlgn="base" hangingPunct="0">
        <a:spcBef>
          <a:spcPct val="20000"/>
        </a:spcBef>
        <a:spcAft>
          <a:spcPct val="0"/>
        </a:spcAft>
        <a:buChar char="–"/>
        <a:defRPr sz="14700">
          <a:solidFill>
            <a:schemeClr val="tx1"/>
          </a:solidFill>
          <a:latin typeface="+mn-lt"/>
        </a:defRPr>
      </a:lvl2pPr>
      <a:lvl3pPr marL="5986463" indent="-1196975" algn="l" defTabSz="4789488" rtl="0" eaLnBrk="0" fontAlgn="base" hangingPunct="0">
        <a:spcBef>
          <a:spcPct val="20000"/>
        </a:spcBef>
        <a:spcAft>
          <a:spcPct val="0"/>
        </a:spcAft>
        <a:buChar char="•"/>
        <a:defRPr sz="12600">
          <a:solidFill>
            <a:schemeClr val="tx1"/>
          </a:solidFill>
          <a:latin typeface="+mn-lt"/>
        </a:defRPr>
      </a:lvl3pPr>
      <a:lvl4pPr marL="8382000" indent="-1196975" algn="l" defTabSz="4789488" rtl="0" eaLnBrk="0" fontAlgn="base" hangingPunct="0">
        <a:spcBef>
          <a:spcPct val="20000"/>
        </a:spcBef>
        <a:spcAft>
          <a:spcPct val="0"/>
        </a:spcAft>
        <a:buChar char="–"/>
        <a:defRPr sz="10500">
          <a:solidFill>
            <a:schemeClr val="tx1"/>
          </a:solidFill>
          <a:latin typeface="+mn-lt"/>
        </a:defRPr>
      </a:lvl4pPr>
      <a:lvl5pPr marL="10775950" indent="-1196975" algn="l" defTabSz="478948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5pPr>
      <a:lvl6pPr marL="112331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6pPr>
      <a:lvl7pPr marL="116903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7pPr>
      <a:lvl8pPr marL="121475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8pPr>
      <a:lvl9pPr marL="126047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7D51"/>
            </a:gs>
            <a:gs pos="53000">
              <a:srgbClr val="097D51"/>
            </a:gs>
            <a:gs pos="83000">
              <a:srgbClr val="097D51"/>
            </a:gs>
            <a:gs pos="100000">
              <a:srgbClr val="097D5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5EFF8B-02BD-FB4D-9838-C12BB117B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15900"/>
            <a:ext cx="23425150" cy="3475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4400" b="1" dirty="0"/>
              <a:t>Faculdade de Nova Mutum- UNIFAMA</a:t>
            </a:r>
          </a:p>
          <a:p>
            <a:pPr algn="ctr"/>
            <a:r>
              <a:rPr lang="pt-BR" altLang="pt-BR" sz="4400" b="1" dirty="0"/>
              <a:t>Curso de Direito</a:t>
            </a:r>
          </a:p>
          <a:p>
            <a:pPr algn="ctr"/>
            <a:r>
              <a:rPr lang="pt-BR" altLang="pt-BR" sz="4400" b="1" dirty="0"/>
              <a:t>Coordenação: </a:t>
            </a:r>
            <a:r>
              <a:rPr lang="pt-BR" altLang="pt-BR" sz="4400" b="1" dirty="0" err="1"/>
              <a:t>Pollianna</a:t>
            </a:r>
            <a:r>
              <a:rPr lang="pt-BR" altLang="pt-BR" sz="4400" b="1" dirty="0"/>
              <a:t> Mesquita de Moraes</a:t>
            </a:r>
          </a:p>
          <a:p>
            <a:pPr algn="ctr"/>
            <a:r>
              <a:rPr lang="pt-BR" altLang="pt-BR" sz="4400" dirty="0"/>
              <a:t>Projeto de Extensão Integrado </a:t>
            </a:r>
          </a:p>
          <a:p>
            <a:pPr algn="ctr"/>
            <a:endParaRPr lang="pt-BR" altLang="pt-BR" sz="4400" b="1" dirty="0">
              <a:cs typeface="Arial" panose="020B0604020202020204" pitchFamily="34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C8EC0A9-6250-DB3F-5254-AF9AE08E6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97700"/>
            <a:ext cx="16610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sz="4400">
                <a:solidFill>
                  <a:srgbClr val="800000"/>
                </a:solidFill>
                <a:latin typeface="Arial" panose="020B0604020202020204" pitchFamily="34" charset="0"/>
              </a:rPr>
              <a:t> </a:t>
            </a:r>
            <a:endParaRPr lang="pt-BR" altLang="pt-BR" sz="540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66259F6E-0302-C474-90FC-4FCDB96F4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00013" y="16257588"/>
            <a:ext cx="36607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grpSp>
        <p:nvGrpSpPr>
          <p:cNvPr id="4101" name="Group 16">
            <a:extLst>
              <a:ext uri="{FF2B5EF4-FFF2-40B4-BE49-F238E27FC236}">
                <a16:creationId xmlns:a16="http://schemas.microsoft.com/office/drawing/2014/main" id="{F8F2D909-F51C-D1A7-8F8C-C26E2464629F}"/>
              </a:ext>
            </a:extLst>
          </p:cNvPr>
          <p:cNvGrpSpPr>
            <a:grpSpLocks/>
          </p:cNvGrpSpPr>
          <p:nvPr/>
        </p:nvGrpSpPr>
        <p:grpSpPr bwMode="auto">
          <a:xfrm>
            <a:off x="17984788" y="38225413"/>
            <a:ext cx="16305212" cy="8643937"/>
            <a:chOff x="11328" y="23130"/>
            <a:chExt cx="10272" cy="5667"/>
          </a:xfrm>
        </p:grpSpPr>
        <p:sp>
          <p:nvSpPr>
            <p:cNvPr id="4139" name="Rectangle 11">
              <a:extLst>
                <a:ext uri="{FF2B5EF4-FFF2-40B4-BE49-F238E27FC236}">
                  <a16:creationId xmlns:a16="http://schemas.microsoft.com/office/drawing/2014/main" id="{C3976A06-1BB7-F15C-66AF-B3E8DA9F0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8" y="23130"/>
              <a:ext cx="10272" cy="5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63" tIns="46032" rIns="92063" bIns="46032"/>
            <a:lstStyle>
              <a:lvl1pPr marL="606425" indent="-606425" defTabSz="4789488">
                <a:spcBef>
                  <a:spcPct val="20000"/>
                </a:spcBef>
                <a:buChar char="•"/>
                <a:tabLst>
                  <a:tab pos="2860675" algn="l"/>
                </a:tabLst>
                <a:defRPr sz="16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4789488">
                <a:spcBef>
                  <a:spcPct val="20000"/>
                </a:spcBef>
                <a:buChar char="–"/>
                <a:tabLst>
                  <a:tab pos="2860675" algn="l"/>
                </a:tabLst>
                <a:defRPr sz="147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4789488">
                <a:spcBef>
                  <a:spcPct val="20000"/>
                </a:spcBef>
                <a:buChar char="•"/>
                <a:tabLst>
                  <a:tab pos="2860675" algn="l"/>
                </a:tabLst>
                <a:defRPr sz="12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4789488">
                <a:spcBef>
                  <a:spcPct val="20000"/>
                </a:spcBef>
                <a:buChar char="–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4789488">
                <a:spcBef>
                  <a:spcPct val="20000"/>
                </a:spcBef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endParaRPr lang="pt-BR" altLang="pt-BR" sz="3700">
                <a:solidFill>
                  <a:srgbClr val="8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40" name="Line 12">
              <a:extLst>
                <a:ext uri="{FF2B5EF4-FFF2-40B4-BE49-F238E27FC236}">
                  <a16:creationId xmlns:a16="http://schemas.microsoft.com/office/drawing/2014/main" id="{52434D59-EDB7-213E-0ECC-CFBBC6B14D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28" y="23130"/>
              <a:ext cx="102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1" name="Line 13">
              <a:extLst>
                <a:ext uri="{FF2B5EF4-FFF2-40B4-BE49-F238E27FC236}">
                  <a16:creationId xmlns:a16="http://schemas.microsoft.com/office/drawing/2014/main" id="{E1831C69-95DD-F6E7-AB04-0F8C3787C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28" y="28797"/>
              <a:ext cx="102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2" name="Line 14">
              <a:extLst>
                <a:ext uri="{FF2B5EF4-FFF2-40B4-BE49-F238E27FC236}">
                  <a16:creationId xmlns:a16="http://schemas.microsoft.com/office/drawing/2014/main" id="{2BB84065-DC1F-DC55-0990-479DA7B9AA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28" y="23130"/>
              <a:ext cx="0" cy="566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3" name="Line 15">
              <a:extLst>
                <a:ext uri="{FF2B5EF4-FFF2-40B4-BE49-F238E27FC236}">
                  <a16:creationId xmlns:a16="http://schemas.microsoft.com/office/drawing/2014/main" id="{AF7FEB1E-CBD8-B294-68FA-FE344B6423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0" y="23130"/>
              <a:ext cx="0" cy="566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2" name="Rectangle 17">
            <a:extLst>
              <a:ext uri="{FF2B5EF4-FFF2-40B4-BE49-F238E27FC236}">
                <a16:creationId xmlns:a16="http://schemas.microsoft.com/office/drawing/2014/main" id="{E1B68D5A-A377-0EEF-D4DE-129EF29B0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58013" y="15719425"/>
            <a:ext cx="1841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4103" name="Rectangle 18">
            <a:extLst>
              <a:ext uri="{FF2B5EF4-FFF2-40B4-BE49-F238E27FC236}">
                <a16:creationId xmlns:a16="http://schemas.microsoft.com/office/drawing/2014/main" id="{E527C6FB-F7FE-1229-3FB3-128340079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23100" y="15765463"/>
            <a:ext cx="17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grpSp>
        <p:nvGrpSpPr>
          <p:cNvPr id="4104" name="Group 24">
            <a:extLst>
              <a:ext uri="{FF2B5EF4-FFF2-40B4-BE49-F238E27FC236}">
                <a16:creationId xmlns:a16="http://schemas.microsoft.com/office/drawing/2014/main" id="{561D6C8D-43C2-4BBB-5890-EC3EA5E0F2A1}"/>
              </a:ext>
            </a:extLst>
          </p:cNvPr>
          <p:cNvGrpSpPr>
            <a:grpSpLocks/>
          </p:cNvGrpSpPr>
          <p:nvPr/>
        </p:nvGrpSpPr>
        <p:grpSpPr bwMode="auto">
          <a:xfrm>
            <a:off x="17937163" y="35277425"/>
            <a:ext cx="16352837" cy="3951288"/>
            <a:chOff x="11280" y="19819"/>
            <a:chExt cx="10320" cy="2133"/>
          </a:xfrm>
        </p:grpSpPr>
        <p:sp>
          <p:nvSpPr>
            <p:cNvPr id="4135" name="Line 20">
              <a:extLst>
                <a:ext uri="{FF2B5EF4-FFF2-40B4-BE49-F238E27FC236}">
                  <a16:creationId xmlns:a16="http://schemas.microsoft.com/office/drawing/2014/main" id="{41D8ADDB-17A4-001E-6E64-9AE68F3349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80" y="19819"/>
              <a:ext cx="1032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Line 21">
              <a:extLst>
                <a:ext uri="{FF2B5EF4-FFF2-40B4-BE49-F238E27FC236}">
                  <a16:creationId xmlns:a16="http://schemas.microsoft.com/office/drawing/2014/main" id="{889AC610-1A54-4B3C-F6C6-8755BDC1B1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80" y="21952"/>
              <a:ext cx="1032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Line 22">
              <a:extLst>
                <a:ext uri="{FF2B5EF4-FFF2-40B4-BE49-F238E27FC236}">
                  <a16:creationId xmlns:a16="http://schemas.microsoft.com/office/drawing/2014/main" id="{A9504B52-E37B-EEEC-D00B-6FE24655DC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80" y="19819"/>
              <a:ext cx="0" cy="213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Line 23">
              <a:extLst>
                <a:ext uri="{FF2B5EF4-FFF2-40B4-BE49-F238E27FC236}">
                  <a16:creationId xmlns:a16="http://schemas.microsoft.com/office/drawing/2014/main" id="{AFCBF471-8423-B8BC-44F7-93A38B988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0" y="19819"/>
              <a:ext cx="0" cy="213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" name="Rectangle 31">
            <a:extLst>
              <a:ext uri="{FF2B5EF4-FFF2-40B4-BE49-F238E27FC236}">
                <a16:creationId xmlns:a16="http://schemas.microsoft.com/office/drawing/2014/main" id="{5E30E449-8538-45B0-D029-67A8FE395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9691688"/>
            <a:ext cx="16184563" cy="6740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sz="5400" dirty="0">
                <a:cs typeface="Times New Roman" panose="02020603050405020304" pitchFamily="18" charset="0"/>
              </a:rPr>
              <a:t>A pensão alimentícia é um importante instrumento de proteção da dignidade da pessoa humana e da solidariedade familiar. Seu objetivo é assegurar recursos para alimentação, saúde, educação, moradia, vestuário e demais necessidades essenciais. Apesar da ampla previsão legal, muitas pessoas desconhecem quem tem direito ao benefício, tornando a educação jurídica fundamental para ampliar o acesso à justiça.</a:t>
            </a:r>
            <a:endParaRPr lang="pt-BR" sz="5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6" name="Rectangle 34">
            <a:extLst>
              <a:ext uri="{FF2B5EF4-FFF2-40B4-BE49-F238E27FC236}">
                <a16:creationId xmlns:a16="http://schemas.microsoft.com/office/drawing/2014/main" id="{E6FC0129-D5C5-51FB-8F25-3D443DBA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22677438"/>
            <a:ext cx="16348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15000"/>
              </a:lnSpc>
            </a:pPr>
            <a:r>
              <a:rPr lang="pt-BR" altLang="pt-BR"/>
              <a:t> </a:t>
            </a:r>
            <a:endParaRPr lang="pt-BR" altLang="pt-BR" sz="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7" name="Text Box 47">
            <a:extLst>
              <a:ext uri="{FF2B5EF4-FFF2-40B4-BE49-F238E27FC236}">
                <a16:creationId xmlns:a16="http://schemas.microsoft.com/office/drawing/2014/main" id="{A0202E07-6579-C6BC-E983-C962ED6F9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8" y="27130375"/>
            <a:ext cx="16209962" cy="1689693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5400" dirty="0">
                <a:cs typeface="Times New Roman" panose="02020603050405020304" pitchFamily="18" charset="0"/>
              </a:rPr>
              <a:t>A pesquisa possui natureza qualitativa, descritiva, bibliográfica e documental. Foram analisados a Constituição Federal, o Código Civil, a Lei nº 11.804/2008, doutrinas especializadas e jurisprudência. Como atividade de intervenção, foi realizada uma roda de conversa no CRAS de Nova Mutum-MT para orientar a comunidade sobre o direito à pensão alimentícia. </a:t>
            </a:r>
            <a:endParaRPr lang="pt-BR" sz="54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dirty="0"/>
          </a:p>
        </p:txBody>
      </p:sp>
      <p:sp>
        <p:nvSpPr>
          <p:cNvPr id="4108" name="Text Box 52">
            <a:extLst>
              <a:ext uri="{FF2B5EF4-FFF2-40B4-BE49-F238E27FC236}">
                <a16:creationId xmlns:a16="http://schemas.microsoft.com/office/drawing/2014/main" id="{D68B40D6-1D01-4170-EDA2-E2F8F98AD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625" y="36585329"/>
            <a:ext cx="16241713" cy="117262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/>
            <a:r>
              <a:rPr lang="pt-BR" sz="5400" dirty="0">
                <a:cs typeface="Times New Roman" panose="02020603050405020304" pitchFamily="18" charset="0"/>
              </a:rPr>
              <a:t>BRASIL. Constituição (1988). Constituição da República Federativa do Brasil. Brasília, DF: Senado Federal,1988. </a:t>
            </a:r>
          </a:p>
          <a:p>
            <a:pPr marL="0"/>
            <a:r>
              <a:rPr lang="pt-BR" sz="5400" dirty="0">
                <a:cs typeface="Times New Roman" panose="02020603050405020304" pitchFamily="18" charset="0"/>
              </a:rPr>
              <a:t>BRASIL. Lei nº 10.406, de 10 de janeiro de 2002. Institui o Código Civil. Brasília, DF: Presidência da República, 2002. </a:t>
            </a:r>
          </a:p>
          <a:p>
            <a:pPr marL="0"/>
            <a:r>
              <a:rPr lang="pt-BR" sz="5400" dirty="0">
                <a:cs typeface="Times New Roman" panose="02020603050405020304" pitchFamily="18" charset="0"/>
              </a:rPr>
              <a:t>BRASIL. Lei nº 11.804, de 5 de novembro de 2008. Disciplina o direito aos alimentos gravídicos. Brasília, DF: Presidência da República, 2008. </a:t>
            </a:r>
          </a:p>
          <a:p>
            <a:pPr marL="0"/>
            <a:r>
              <a:rPr lang="pt-BR" sz="5400" dirty="0">
                <a:cs typeface="Times New Roman" panose="02020603050405020304" pitchFamily="18" charset="0"/>
              </a:rPr>
              <a:t>BRASIL. Superior Tribunal de Justiça. Súmula nº 358. Brasília, DF: STJ, 2008. </a:t>
            </a:r>
          </a:p>
          <a:p>
            <a:pPr marL="0"/>
            <a:r>
              <a:rPr lang="pt-BR" sz="5400" dirty="0">
                <a:cs typeface="Times New Roman" panose="02020603050405020304" pitchFamily="18" charset="0"/>
              </a:rPr>
              <a:t>DIAS, Maria Berenice. </a:t>
            </a:r>
            <a:r>
              <a:rPr lang="pt-BR" sz="5400" i="1" dirty="0">
                <a:cs typeface="Times New Roman" panose="02020603050405020304" pitchFamily="18" charset="0"/>
              </a:rPr>
              <a:t>Manual de Direito das Famílias</a:t>
            </a:r>
            <a:r>
              <a:rPr lang="pt-BR" sz="5400" dirty="0">
                <a:cs typeface="Times New Roman" panose="02020603050405020304" pitchFamily="18" charset="0"/>
              </a:rPr>
              <a:t>. 15. ed. São Paulo: Revista dos Tribunais, 2022. </a:t>
            </a:r>
          </a:p>
          <a:p>
            <a:pPr marL="0"/>
            <a:r>
              <a:rPr lang="pt-BR" sz="5400" dirty="0">
                <a:cs typeface="Times New Roman" panose="02020603050405020304" pitchFamily="18" charset="0"/>
              </a:rPr>
              <a:t>TARTUCE, Flávio. </a:t>
            </a:r>
            <a:r>
              <a:rPr lang="pt-BR" sz="5400" i="1" dirty="0">
                <a:cs typeface="Times New Roman" panose="02020603050405020304" pitchFamily="18" charset="0"/>
              </a:rPr>
              <a:t>Direito Civil: Direito de Família</a:t>
            </a:r>
            <a:r>
              <a:rPr lang="pt-BR" sz="5400" dirty="0">
                <a:cs typeface="Times New Roman" panose="02020603050405020304" pitchFamily="18" charset="0"/>
              </a:rPr>
              <a:t>. 18. ed. Rio de Janeiro: Forense, 2023.</a:t>
            </a:r>
          </a:p>
        </p:txBody>
      </p:sp>
      <p:sp>
        <p:nvSpPr>
          <p:cNvPr id="4109" name="Text Box 54">
            <a:extLst>
              <a:ext uri="{FF2B5EF4-FFF2-40B4-BE49-F238E27FC236}">
                <a16:creationId xmlns:a16="http://schemas.microsoft.com/office/drawing/2014/main" id="{5EF91D8D-16D5-ACEF-AD17-B11C8E8F7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1800" y="34845625"/>
            <a:ext cx="48974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4110" name="Retângulo 47">
            <a:extLst>
              <a:ext uri="{FF2B5EF4-FFF2-40B4-BE49-F238E27FC236}">
                <a16:creationId xmlns:a16="http://schemas.microsoft.com/office/drawing/2014/main" id="{32389736-9E9F-A23F-D882-7BEABE721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3690938"/>
            <a:ext cx="31683325" cy="330200"/>
          </a:xfrm>
          <a:prstGeom prst="rect">
            <a:avLst/>
          </a:prstGeom>
          <a:solidFill>
            <a:srgbClr val="097D51"/>
          </a:solidFill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4111" name="Retângulo 48">
            <a:extLst>
              <a:ext uri="{FF2B5EF4-FFF2-40B4-BE49-F238E27FC236}">
                <a16:creationId xmlns:a16="http://schemas.microsoft.com/office/drawing/2014/main" id="{E9853E2D-A5F6-68CA-54A3-23F2B3AC2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4119563"/>
            <a:ext cx="31683325" cy="165576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pt-BR" altLang="pt-BR" dirty="0"/>
          </a:p>
          <a:p>
            <a:pPr algn="ctr"/>
            <a:r>
              <a:rPr lang="pt-BR" sz="6000" b="1" dirty="0">
                <a:cs typeface="Times New Roman" panose="02020603050405020304" pitchFamily="18" charset="0"/>
              </a:rPr>
              <a:t>Conhecer para Garantir Direitos: Pensão Alimentícia em Foco</a:t>
            </a:r>
            <a:endParaRPr lang="pt-BR" sz="6000" dirty="0">
              <a:cs typeface="Times New Roman" panose="02020603050405020304" pitchFamily="18" charset="0"/>
            </a:endParaRPr>
          </a:p>
        </p:txBody>
      </p:sp>
      <p:sp>
        <p:nvSpPr>
          <p:cNvPr id="4112" name="Rectangle 32">
            <a:extLst>
              <a:ext uri="{FF2B5EF4-FFF2-40B4-BE49-F238E27FC236}">
                <a16:creationId xmlns:a16="http://schemas.microsoft.com/office/drawing/2014/main" id="{42FA7766-5D7B-2418-7023-0B70591CD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3" y="16772112"/>
            <a:ext cx="16167100" cy="1085850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700" b="1" dirty="0">
                <a:solidFill>
                  <a:schemeClr val="bg1"/>
                </a:solidFill>
                <a:latin typeface="Arial Black" panose="020B0A04020102020204" pitchFamily="34" charset="0"/>
              </a:rPr>
              <a:t>OBJETIVO</a:t>
            </a:r>
          </a:p>
        </p:txBody>
      </p:sp>
      <p:sp>
        <p:nvSpPr>
          <p:cNvPr id="4113" name="Rectangle 32">
            <a:extLst>
              <a:ext uri="{FF2B5EF4-FFF2-40B4-BE49-F238E27FC236}">
                <a16:creationId xmlns:a16="http://schemas.microsoft.com/office/drawing/2014/main" id="{9A22D371-1476-9D36-89E3-FE8518F8C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26022300"/>
            <a:ext cx="16157575" cy="1085850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700" b="1">
                <a:solidFill>
                  <a:schemeClr val="bg1"/>
                </a:solidFill>
                <a:latin typeface="Arial Black" panose="020B0A04020102020204" pitchFamily="34" charset="0"/>
              </a:rPr>
              <a:t>METODOLOGIA</a:t>
            </a:r>
          </a:p>
        </p:txBody>
      </p:sp>
      <p:sp>
        <p:nvSpPr>
          <p:cNvPr id="4114" name="Rectangle 32">
            <a:extLst>
              <a:ext uri="{FF2B5EF4-FFF2-40B4-BE49-F238E27FC236}">
                <a16:creationId xmlns:a16="http://schemas.microsoft.com/office/drawing/2014/main" id="{076BA5C9-F5B6-2579-3AB9-639715AB4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38666387"/>
            <a:ext cx="16209962" cy="1044575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500" b="1">
                <a:solidFill>
                  <a:schemeClr val="bg1"/>
                </a:solidFill>
                <a:latin typeface="Arial Black" panose="020B0A04020102020204" pitchFamily="34" charset="0"/>
              </a:rPr>
              <a:t> RESULTADOS </a:t>
            </a:r>
          </a:p>
        </p:txBody>
      </p:sp>
      <p:sp>
        <p:nvSpPr>
          <p:cNvPr id="4115" name="Text Box 47">
            <a:extLst>
              <a:ext uri="{FF2B5EF4-FFF2-40B4-BE49-F238E27FC236}">
                <a16:creationId xmlns:a16="http://schemas.microsoft.com/office/drawing/2014/main" id="{D39EC3CE-4ED5-B255-DFBE-EB71A0D0C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3" y="39872887"/>
            <a:ext cx="16162337" cy="8402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sz="5400" dirty="0">
                <a:cs typeface="Times New Roman" panose="02020603050405020304" pitchFamily="18" charset="0"/>
              </a:rPr>
              <a:t>A intervenção foi desenvolvida junto ao CRAS possibilitou a disseminação de informações jurídicas acessíveis sobre a pensão alimentícia, aproximando o conhecimento acadêmico da comunidade. Durante a roda de conversa, foram apresentados os principais aspectos da obrigação alimentar, incluindo os direitos de filhos menores e maiores de idade, alimentos gravídicos, alimentos destinados aos pais, demais parentes e ex-cônjuges, sempre com fundamento na legislação brasileira vigente.</a:t>
            </a:r>
            <a:endParaRPr lang="pt-BR" sz="5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16" name="Text Box 51">
            <a:extLst>
              <a:ext uri="{FF2B5EF4-FFF2-40B4-BE49-F238E27FC236}">
                <a16:creationId xmlns:a16="http://schemas.microsoft.com/office/drawing/2014/main" id="{79F7ECDB-3A6E-3922-4D34-E28030529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42123" y="9571312"/>
            <a:ext cx="16256000" cy="932563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sz="5000" dirty="0">
                <a:cs typeface="Times New Roman" panose="02020603050405020304" pitchFamily="18" charset="0"/>
              </a:rPr>
              <a:t> Ao longo da atividade, constatou-se que muitos participantes desconheciam a abrangência do instituto da pensão alimentícia, especialmente quanto à possibilidade de manutenção da obrigação alimentar após a maioridade, aos alimentos gravídicos e aos critérios utilizados para a fixação do valor da pensão. As dúvidas levantadas foram esclarecidas pelos acadêmicos de forma clara e objetiva, favorecendo a compreensão dos direitos e dos meios legais para sua efetivação. A ação demonstrou que a educação jurídica contribui para o fortalecimento da cidadania, amplia o acesso à justiça e incentiva a busca consciente pelos direitos assegurados pelo ordenamento jurídico brasileiro. </a:t>
            </a:r>
            <a:endParaRPr lang="pt-BR" sz="50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17" name="Text Box 51">
            <a:extLst>
              <a:ext uri="{FF2B5EF4-FFF2-40B4-BE49-F238E27FC236}">
                <a16:creationId xmlns:a16="http://schemas.microsoft.com/office/drawing/2014/main" id="{40ABB862-9169-4C3A-6FB0-4463DD107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8700" y="20227894"/>
            <a:ext cx="16256000" cy="1505027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sz="5400" dirty="0">
                <a:cs typeface="Times New Roman" panose="02020603050405020304" pitchFamily="18" charset="0"/>
              </a:rPr>
              <a:t>O estudo demonstrou que a pensão alimentícia é um importante instrumento de efetivação dos direitos fundamentais e da dignidade da pessoa humana, assegurando proteção às pessoas em situação de necessidade. Verificou-se que a obrigação alimentar não se limita aos filhos menores, abrangendo também filhos maiores dependentes, gestantes, pais idosos, parentes e ex-cônjuges, conforme a legislação brasileira. Além disso, constatou-se que o desconhecimento sobre esses direitos ainda dificulta sua efetivação, especialmente entre pessoas em situação de vulnerabilidade social. Nesse contexto, a educação jurídica mostrou-se essencial para ampliar o acesso à informação, fortalecer a cidadania e facilitar o acesso à justiça. Assim, as ações extensionistas desenvolvidas contribuíram para aproximar o conhecimento jurídico da comunidade, promovendo maior conscientização sobre os direitos relacionados à pensão alimentícia.</a:t>
            </a:r>
            <a:endParaRPr lang="pt-BR" sz="5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18" name="Rectangle 32">
            <a:extLst>
              <a:ext uri="{FF2B5EF4-FFF2-40B4-BE49-F238E27FC236}">
                <a16:creationId xmlns:a16="http://schemas.microsoft.com/office/drawing/2014/main" id="{2CDBAF20-3A7B-755B-380F-9A840C398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38700" y="19111913"/>
            <a:ext cx="16282988" cy="1044575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500" b="1">
                <a:solidFill>
                  <a:schemeClr val="bg1"/>
                </a:solidFill>
                <a:latin typeface="Arial Black" panose="020B0A04020102020204" pitchFamily="34" charset="0"/>
              </a:rPr>
              <a:t>CONCLUSÃO</a:t>
            </a:r>
          </a:p>
        </p:txBody>
      </p:sp>
      <p:sp>
        <p:nvSpPr>
          <p:cNvPr id="4119" name="Rectangle 32">
            <a:extLst>
              <a:ext uri="{FF2B5EF4-FFF2-40B4-BE49-F238E27FC236}">
                <a16:creationId xmlns:a16="http://schemas.microsoft.com/office/drawing/2014/main" id="{F1370EE2-519F-A14D-DE64-DCF0F391D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2825" y="35297866"/>
            <a:ext cx="16257588" cy="1044575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500" b="1">
                <a:solidFill>
                  <a:schemeClr val="bg1"/>
                </a:solidFill>
                <a:latin typeface="Arial Black" panose="020B0A04020102020204" pitchFamily="34" charset="0"/>
              </a:rPr>
              <a:t>BIBLIOGRAFIA</a:t>
            </a:r>
          </a:p>
        </p:txBody>
      </p:sp>
      <p:sp>
        <p:nvSpPr>
          <p:cNvPr id="4120" name="Rectangle 96">
            <a:extLst>
              <a:ext uri="{FF2B5EF4-FFF2-40B4-BE49-F238E27FC236}">
                <a16:creationId xmlns:a16="http://schemas.microsoft.com/office/drawing/2014/main" id="{56FF680E-F103-757A-7E96-3FC07BB14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18182075"/>
            <a:ext cx="16157575" cy="757130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sz="5400" dirty="0">
                <a:cs typeface="Times New Roman" panose="02020603050405020304" pitchFamily="18" charset="0"/>
              </a:rPr>
              <a:t>O presente trabalho tem como objetivo analisar o instituto da pensão alimentícia no ordenamento jurídico brasileiro e evidenciar a importância da disseminação do conhecimento jurídico como mecanismo de inclusão social e garantia de direitos. Busca-se demonstrar que a obrigação alimentar não se restringe à proteção de crianças e adolescentes, abrangendo também gestantes, pais, parentes e ex-cônjuges, conforme previsto na </a:t>
            </a:r>
            <a:r>
              <a:rPr lang="pt-BR" sz="5400">
                <a:cs typeface="Times New Roman" panose="02020603050405020304" pitchFamily="18" charset="0"/>
              </a:rPr>
              <a:t>legislação vigente.</a:t>
            </a:r>
            <a:endParaRPr lang="pt-BR" sz="54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21" name="Rectangle 32">
            <a:extLst>
              <a:ext uri="{FF2B5EF4-FFF2-40B4-BE49-F238E27FC236}">
                <a16:creationId xmlns:a16="http://schemas.microsoft.com/office/drawing/2014/main" id="{CE321ADA-AE42-06B7-AB8B-3DD405830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8667750"/>
            <a:ext cx="16184563" cy="1085850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700" b="1">
                <a:solidFill>
                  <a:schemeClr val="bg1"/>
                </a:solidFill>
                <a:latin typeface="Arial Black" panose="020B0A04020102020204" pitchFamily="34" charset="0"/>
              </a:rPr>
              <a:t>INTRODUÇÃO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28AEF74-F66B-A0F5-DD29-42EB930D0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25718"/>
              </p:ext>
            </p:extLst>
          </p:nvPr>
        </p:nvGraphicFramePr>
        <p:xfrm>
          <a:off x="3394075" y="5803900"/>
          <a:ext cx="25517475" cy="2923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7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4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2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3600" b="1" kern="1200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itchFamily="34" charset="0"/>
                        </a:rPr>
                        <a:t>AUTORES</a:t>
                      </a:r>
                      <a:r>
                        <a:rPr lang="pt-BR" sz="3600" b="1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pt-BR" sz="11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1433" marR="91433" marT="45729" marB="45729">
                    <a:solidFill>
                      <a:srgbClr val="097D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3600" b="1" kern="1200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</a:rPr>
                        <a:t>ORIENTADOR(a)</a:t>
                      </a:r>
                      <a:endParaRPr lang="pt-BR" sz="1100" b="1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91433" marR="91433" marT="45729" marB="45729">
                    <a:solidFill>
                      <a:srgbClr val="097D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2799">
                <a:tc>
                  <a:txBody>
                    <a:bodyPr/>
                    <a:lstStyle/>
                    <a:p>
                      <a:pPr algn="ctr"/>
                      <a:r>
                        <a:rPr lang="pt-BR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Beatriz Pires da Silva, Cilene Aparecida de Paula, </a:t>
                      </a:r>
                      <a:r>
                        <a:rPr lang="pt-BR" sz="32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Dirléia</a:t>
                      </a:r>
                      <a:r>
                        <a:rPr lang="pt-BR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Ribeiro Lopes Nogueira, João Lucas Rodrigues Amorim, John Lennon Custodio Ferreira, Leonardo Sfredo, </a:t>
                      </a:r>
                      <a:r>
                        <a:rPr lang="pt-BR" sz="32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Nickolas</a:t>
                      </a:r>
                      <a:r>
                        <a:rPr lang="pt-BR" sz="3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J.R.X Sá da Cruz.</a:t>
                      </a:r>
                    </a:p>
                  </a:txBody>
                  <a:tcPr marL="91433" marR="91433" marT="45729" marB="457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3200" dirty="0">
                          <a:effectLst/>
                          <a:latin typeface="Calibri"/>
                          <a:cs typeface="Times New Roman"/>
                        </a:rPr>
                        <a:t>Dra. </a:t>
                      </a:r>
                      <a:r>
                        <a:rPr lang="pt-BR" sz="3200" dirty="0" err="1">
                          <a:effectLst/>
                          <a:latin typeface="Calibri"/>
                          <a:cs typeface="Times New Roman"/>
                        </a:rPr>
                        <a:t>Pollianna</a:t>
                      </a:r>
                      <a:r>
                        <a:rPr lang="pt-BR" sz="3200" baseline="0" dirty="0">
                          <a:effectLst/>
                          <a:latin typeface="Calibri"/>
                          <a:cs typeface="Times New Roman"/>
                        </a:rPr>
                        <a:t> Mesquita de Moraes</a:t>
                      </a:r>
                      <a:endParaRPr lang="pt-BR" sz="32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1433" marR="91433"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133" name="Imagem 5" descr="LOGO_OFICIAL_NOVO">
            <a:extLst>
              <a:ext uri="{FF2B5EF4-FFF2-40B4-BE49-F238E27FC236}">
                <a16:creationId xmlns:a16="http://schemas.microsoft.com/office/drawing/2014/main" id="{72428DF4-29E0-6AB9-C17C-950D2FCE7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222250"/>
            <a:ext cx="4041775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Imagem 1">
            <a:extLst>
              <a:ext uri="{FF2B5EF4-FFF2-40B4-BE49-F238E27FC236}">
                <a16:creationId xmlns:a16="http://schemas.microsoft.com/office/drawing/2014/main" id="{98BA088B-6D5A-7E87-1A5F-AD1993147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1550" y="206375"/>
            <a:ext cx="4071938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2">
            <a:extLst>
              <a:ext uri="{FF2B5EF4-FFF2-40B4-BE49-F238E27FC236}">
                <a16:creationId xmlns:a16="http://schemas.microsoft.com/office/drawing/2014/main" id="{3C5B37AF-316E-910B-1D51-BD21A5381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577" y="33081121"/>
            <a:ext cx="5368762" cy="555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4">
            <a:extLst>
              <a:ext uri="{FF2B5EF4-FFF2-40B4-BE49-F238E27FC236}">
                <a16:creationId xmlns:a16="http://schemas.microsoft.com/office/drawing/2014/main" id="{E453F455-A0C1-FD25-14F8-FA012E17D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89" y="33081121"/>
            <a:ext cx="5452462" cy="555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sign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</TotalTime>
  <Words>741</Words>
  <Application>Microsoft Office PowerPoint</Application>
  <PresentationFormat>Personalizar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Times New Roman</vt:lpstr>
      <vt:lpstr>Arial</vt:lpstr>
      <vt:lpstr>Arial Black</vt:lpstr>
      <vt:lpstr>Wingdings</vt:lpstr>
      <vt:lpstr>Calibri</vt:lpstr>
      <vt:lpstr>Design padrão</vt:lpstr>
      <vt:lpstr>Apresentação do PowerPoint</vt:lpstr>
    </vt:vector>
  </TitlesOfParts>
  <Company>USP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Leonardo Sfredo</cp:lastModifiedBy>
  <cp:revision>166</cp:revision>
  <cp:lastPrinted>2002-04-12T17:48:41Z</cp:lastPrinted>
  <dcterms:created xsi:type="dcterms:W3CDTF">2001-10-03T18:39:22Z</dcterms:created>
  <dcterms:modified xsi:type="dcterms:W3CDTF">2026-06-26T18:42:36Z</dcterms:modified>
</cp:coreProperties>
</file>