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4290000" cy="49530000"/>
  <p:notesSz cx="6881813" cy="100155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00">
          <p15:clr>
            <a:srgbClr val="A4A3A4"/>
          </p15:clr>
        </p15:guide>
        <p15:guide id="2" pos="10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7D51"/>
    <a:srgbClr val="0000CC"/>
    <a:srgbClr val="0101FF"/>
    <a:srgbClr val="0000DA"/>
    <a:srgbClr val="0066FF"/>
    <a:srgbClr val="9900CC"/>
    <a:srgbClr val="FF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950" y="19"/>
      </p:cViewPr>
      <p:guideLst>
        <p:guide orient="horz" pos="15600"/>
        <p:guide pos="10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notesMaster" Target="notesMasters/notesMaster1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handoutMaster" Target="handoutMasters/handoutMaster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27943B3-FBBE-FF01-9C36-9F01597271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8945A03-E554-BA8B-383B-507310DD137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0B590FA-13A1-0368-D153-3FD149D2BCF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3888"/>
            <a:ext cx="298291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50C35B4-9167-A543-D515-A8178BC8EC6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9513888"/>
            <a:ext cx="298291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46D1F316-06DB-4580-95B8-57D0C111090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B82449A-9401-9EBC-EE10-36DB4386DE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A520426-81EA-B8C7-7EEC-7FEC651AEAE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7277D0F-1EA4-AEA7-4CFB-20BFB04C369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25" y="752475"/>
            <a:ext cx="2597150" cy="37528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033F52D2-976F-CD9B-7330-C0207F50624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56150"/>
            <a:ext cx="5046663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AA39C8C9-F5DF-A08C-1236-0C160AB91AA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5475"/>
            <a:ext cx="298291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2760140C-8259-A0C4-F4E8-79801DB83C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949" tIns="48975" rIns="97949" bIns="4897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8DAA25CB-527F-4407-8DC0-1F0A5E9629F2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09536AE6-8331-84C6-5A1D-B1621537F3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7A1239A-8F7B-4B46-AC87-DAF3B3FAC6F7}" type="slidenum">
              <a:rPr lang="pt-BR" altLang="pt-BR" sz="1300"/>
              <a:pPr/>
              <a:t>1</a:t>
            </a:fld>
            <a:endParaRPr lang="pt-BR" altLang="pt-BR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1AAF9A55-67C6-FA60-6C19-AA6AC0D177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44FC5A5-562C-6588-28BB-C9FD2CC06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71750" y="15386050"/>
            <a:ext cx="29146500" cy="106172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43500" y="28067000"/>
            <a:ext cx="24003000" cy="12657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F2A487-F867-3BF6-F62D-5FE6FC533D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1D10F9-DA35-596C-AA2B-1E9F08F76E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B9C469-8329-574C-0281-CAD238B749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F303A4-DABC-46C0-B5A3-259FB7CF4FA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3659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EDAE3-EDD1-F345-FDD1-C12CB3A12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048B73-745F-9167-FE50-D377DAE638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51F09C-51D5-EA75-8208-13D98F6DAC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54D5BF-E138-4D1E-A82E-1D5EECA4F8F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05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08275" y="31827788"/>
            <a:ext cx="29146500" cy="98377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708275" y="20993100"/>
            <a:ext cx="29146500" cy="108346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FD6AAE-558E-698B-ECCF-B03F6DDED0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5BF0B4-2CA0-6AC6-F8DB-1D7221D1B2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8693F3-AEBD-0F1D-9714-91281B3FF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13A8B4-6379-445B-8A68-7D3879989B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657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0" y="14308138"/>
            <a:ext cx="14497050" cy="297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221200" y="14308138"/>
            <a:ext cx="14497050" cy="297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D3CE4A-6ED2-5AE1-9F5C-83A2FC7A4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E093E-AEEB-E94D-A411-03E49C27A0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3FA365-EDDD-C69A-95AB-C2ABDCFD9C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86DC5-400E-495D-8C0C-2A6D602828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891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4500" y="1982788"/>
            <a:ext cx="30861000" cy="8255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14500" y="11087100"/>
            <a:ext cx="15151100" cy="4619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714500" y="15706725"/>
            <a:ext cx="15151100" cy="285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7419638" y="11087100"/>
            <a:ext cx="15155862" cy="4619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7419638" y="15706725"/>
            <a:ext cx="15155862" cy="28538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342BF59-0B6D-C0F5-FB91-6986E4D49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F5DAF74-261F-0514-9099-4FC8196816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11D7283-FC69-5101-C885-C64F3CB6B9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19792D-922C-42D1-A98A-4DB14D6A75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5302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6FB97E8-F546-E192-AD2C-0255728F21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FCC1AF-5F31-F2A0-5C3C-A8FB108CDF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47CA02-DEFA-F315-CC16-55EC162D11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31718-4E7D-49F1-B5AD-023FB104990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29319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1B87284-997B-91FB-1AA1-B14E39FEB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6092361-33AB-46E7-4631-9BA6B08CF5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616A449-6F6D-D7C8-1F34-452F294020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9E8150-ED55-4B9C-B7CA-BF567B0C6D7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1815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14500" y="1971675"/>
            <a:ext cx="11280775" cy="8393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406438" y="1971675"/>
            <a:ext cx="19169062" cy="42273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14500" y="10364788"/>
            <a:ext cx="11280775" cy="338804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91C45E-2D66-38AC-ABEF-D11000857C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AE13F1-F1D3-4439-60FB-FBEFBB0EE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F50185-DDF9-B5A0-BC0C-7285BA7750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02FE4-4DB1-41C6-85B4-E5989C92CA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636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21475" y="34671000"/>
            <a:ext cx="20574000" cy="4092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721475" y="4425950"/>
            <a:ext cx="20574000" cy="2971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21475" y="38763575"/>
            <a:ext cx="20574000" cy="58134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AC3026-8AE3-8B00-D4DA-AFAE0615F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2A4981-CDF1-45CF-9FDA-C3D59542A6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C91E0-DB0F-C92F-9D52-065A5BA82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79B3E-1CC1-4276-AFC6-3857F96683A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66451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7FB3029-DC68-46B9-4C87-EECB75D3A5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211225-CC3B-DEFC-D82D-7F52511A97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2A9DF4-C889-FD9E-142D-E1F63AB779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E2ADF5-5FF4-49F8-A9C2-F9C6046A0A4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56585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4431625" y="4402138"/>
            <a:ext cx="7286625" cy="396240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0" y="4402138"/>
            <a:ext cx="21707475" cy="396240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11FFF49-6D6B-0BAF-3E4D-FB1752111A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D4C942-B6B3-083B-0D25-4CB87059A7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176B65-475B-AFF3-B26B-E360F28902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F51A3A-25B9-45AF-B9CE-88CC68BBA28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851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6F60805-D815-21E3-6C5D-8407A23AB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71750" y="4402138"/>
            <a:ext cx="29146500" cy="825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9361" tIns="239680" rIns="479361" bIns="2396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DE30A84-0D44-1E28-8B62-B8191DB44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71750" y="14308138"/>
            <a:ext cx="29146500" cy="297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F7C1306-E9FD-BF12-7DFB-A18103935CC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71750" y="45127863"/>
            <a:ext cx="714375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7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A0F0105-BD62-991D-9672-427C74B124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715750" y="45127863"/>
            <a:ext cx="108585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984240-4AF7-5A03-3038-D37EC10268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4574500" y="45127863"/>
            <a:ext cx="714375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9361" tIns="239680" rIns="479361" bIns="2396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300"/>
            </a:lvl1pPr>
          </a:lstStyle>
          <a:p>
            <a:fld id="{A6C349C8-ACBC-4BB9-A87D-1F571249F31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2pPr>
      <a:lvl3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3pPr>
      <a:lvl4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4pPr>
      <a:lvl5pPr algn="ctr" defTabSz="4789488" rtl="0" eaLnBrk="0" fontAlgn="base" hangingPunct="0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5pPr>
      <a:lvl6pPr marL="4572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6pPr>
      <a:lvl7pPr marL="9144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7pPr>
      <a:lvl8pPr marL="13716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8pPr>
      <a:lvl9pPr marL="1828800" algn="ctr" defTabSz="4789488" rtl="0" fontAlgn="base">
        <a:spcBef>
          <a:spcPct val="0"/>
        </a:spcBef>
        <a:spcAft>
          <a:spcPct val="0"/>
        </a:spcAft>
        <a:defRPr sz="23000">
          <a:solidFill>
            <a:schemeClr val="tx2"/>
          </a:solidFill>
          <a:latin typeface="Times New Roman" pitchFamily="18" charset="0"/>
        </a:defRPr>
      </a:lvl9pPr>
    </p:titleStyle>
    <p:bodyStyle>
      <a:lvl1pPr marL="1795463" indent="-1795463" algn="l" defTabSz="4789488" rtl="0" eaLnBrk="0" fontAlgn="base" hangingPunct="0">
        <a:spcBef>
          <a:spcPct val="20000"/>
        </a:spcBef>
        <a:spcAft>
          <a:spcPct val="0"/>
        </a:spcAft>
        <a:buChar char="•"/>
        <a:defRPr sz="16800">
          <a:solidFill>
            <a:schemeClr val="tx1"/>
          </a:solidFill>
          <a:latin typeface="+mn-lt"/>
          <a:ea typeface="+mn-ea"/>
          <a:cs typeface="+mn-cs"/>
        </a:defRPr>
      </a:lvl1pPr>
      <a:lvl2pPr marL="3890963" indent="-1495425" algn="l" defTabSz="4789488" rtl="0" eaLnBrk="0" fontAlgn="base" hangingPunct="0">
        <a:spcBef>
          <a:spcPct val="20000"/>
        </a:spcBef>
        <a:spcAft>
          <a:spcPct val="0"/>
        </a:spcAft>
        <a:buChar char="–"/>
        <a:defRPr sz="14700">
          <a:solidFill>
            <a:schemeClr val="tx1"/>
          </a:solidFill>
          <a:latin typeface="+mn-lt"/>
        </a:defRPr>
      </a:lvl2pPr>
      <a:lvl3pPr marL="5986463" indent="-1196975" algn="l" defTabSz="4789488" rtl="0" eaLnBrk="0" fontAlgn="base" hangingPunct="0">
        <a:spcBef>
          <a:spcPct val="20000"/>
        </a:spcBef>
        <a:spcAft>
          <a:spcPct val="0"/>
        </a:spcAft>
        <a:buChar char="•"/>
        <a:defRPr sz="12600">
          <a:solidFill>
            <a:schemeClr val="tx1"/>
          </a:solidFill>
          <a:latin typeface="+mn-lt"/>
        </a:defRPr>
      </a:lvl3pPr>
      <a:lvl4pPr marL="8382000" indent="-1196975" algn="l" defTabSz="4789488" rtl="0" eaLnBrk="0" fontAlgn="base" hangingPunct="0">
        <a:spcBef>
          <a:spcPct val="20000"/>
        </a:spcBef>
        <a:spcAft>
          <a:spcPct val="0"/>
        </a:spcAft>
        <a:buChar char="–"/>
        <a:defRPr sz="10500">
          <a:solidFill>
            <a:schemeClr val="tx1"/>
          </a:solidFill>
          <a:latin typeface="+mn-lt"/>
        </a:defRPr>
      </a:lvl4pPr>
      <a:lvl5pPr marL="10775950" indent="-1196975" algn="l" defTabSz="4789488" rtl="0" eaLnBrk="0" fontAlgn="base" hangingPunct="0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5pPr>
      <a:lvl6pPr marL="112331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6pPr>
      <a:lvl7pPr marL="116903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7pPr>
      <a:lvl8pPr marL="121475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8pPr>
      <a:lvl9pPr marL="12604750" indent="-1196975" algn="l" defTabSz="4789488" rtl="0" fontAlgn="base">
        <a:spcBef>
          <a:spcPct val="20000"/>
        </a:spcBef>
        <a:spcAft>
          <a:spcPct val="0"/>
        </a:spcAft>
        <a:buChar char="»"/>
        <a:defRPr sz="105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 /><Relationship Id="rId3" Type="http://schemas.openxmlformats.org/officeDocument/2006/relationships/image" Target="../media/image1.jpeg" /><Relationship Id="rId7" Type="http://schemas.openxmlformats.org/officeDocument/2006/relationships/image" Target="../media/image5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jpeg" /><Relationship Id="rId5" Type="http://schemas.openxmlformats.org/officeDocument/2006/relationships/image" Target="../media/image3.jpeg" /><Relationship Id="rId10" Type="http://schemas.openxmlformats.org/officeDocument/2006/relationships/image" Target="../media/image8.jpeg" /><Relationship Id="rId4" Type="http://schemas.openxmlformats.org/officeDocument/2006/relationships/image" Target="../media/image2.png" /><Relationship Id="rId9" Type="http://schemas.openxmlformats.org/officeDocument/2006/relationships/image" Target="../media/image7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97D51"/>
            </a:gs>
            <a:gs pos="53000">
              <a:srgbClr val="097D51"/>
            </a:gs>
            <a:gs pos="83000">
              <a:srgbClr val="097D51"/>
            </a:gs>
            <a:gs pos="100000">
              <a:srgbClr val="097D5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B21050C-9AC9-0ED2-B600-0E3E95517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15900"/>
            <a:ext cx="23425150" cy="3475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4400" b="1" dirty="0"/>
              <a:t>Faculdade de Nova Mutum- UNIFAMA</a:t>
            </a:r>
          </a:p>
          <a:p>
            <a:pPr algn="ctr"/>
            <a:r>
              <a:rPr lang="pt-BR" altLang="pt-BR" sz="4400" b="1" dirty="0"/>
              <a:t>Curso de Direito</a:t>
            </a:r>
          </a:p>
          <a:p>
            <a:pPr algn="ctr"/>
            <a:r>
              <a:rPr lang="pt-BR" altLang="pt-BR" sz="4400" b="1" dirty="0"/>
              <a:t>Coordenação: </a:t>
            </a:r>
            <a:r>
              <a:rPr lang="pt-BR" altLang="pt-BR" sz="4400" b="1" dirty="0" err="1"/>
              <a:t>Pollianna</a:t>
            </a:r>
            <a:r>
              <a:rPr lang="pt-BR" altLang="pt-BR" sz="4400" b="1" dirty="0"/>
              <a:t> Mesquita de Moraes</a:t>
            </a:r>
          </a:p>
          <a:p>
            <a:pPr algn="ctr"/>
            <a:r>
              <a:rPr lang="pt-BR" altLang="pt-BR" sz="4400" dirty="0"/>
              <a:t>Projeto de Extensão </a:t>
            </a:r>
          </a:p>
          <a:p>
            <a:pPr algn="ctr"/>
            <a:endParaRPr lang="pt-BR" altLang="pt-BR" sz="4400" b="1" dirty="0">
              <a:cs typeface="Arial" panose="020B0604020202020204" pitchFamily="34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C629675-B1BE-F49C-C41D-980914ED0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97700"/>
            <a:ext cx="166100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sz="4400">
                <a:solidFill>
                  <a:srgbClr val="800000"/>
                </a:solidFill>
                <a:latin typeface="Arial" panose="020B0604020202020204" pitchFamily="34" charset="0"/>
              </a:rPr>
              <a:t> </a:t>
            </a:r>
            <a:endParaRPr lang="pt-BR" altLang="pt-BR" sz="540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E5C9626B-9B88-81BA-5E1A-8DFDA2784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00013" y="16257588"/>
            <a:ext cx="36607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/>
          </a:p>
        </p:txBody>
      </p:sp>
      <p:grpSp>
        <p:nvGrpSpPr>
          <p:cNvPr id="4101" name="Group 16">
            <a:extLst>
              <a:ext uri="{FF2B5EF4-FFF2-40B4-BE49-F238E27FC236}">
                <a16:creationId xmlns:a16="http://schemas.microsoft.com/office/drawing/2014/main" id="{31D17B1D-6A7A-8F54-9938-CA55883DFBAD}"/>
              </a:ext>
            </a:extLst>
          </p:cNvPr>
          <p:cNvGrpSpPr>
            <a:grpSpLocks/>
          </p:cNvGrpSpPr>
          <p:nvPr/>
        </p:nvGrpSpPr>
        <p:grpSpPr bwMode="auto">
          <a:xfrm>
            <a:off x="17984788" y="38225413"/>
            <a:ext cx="16305212" cy="8643937"/>
            <a:chOff x="11328" y="23130"/>
            <a:chExt cx="10272" cy="5667"/>
          </a:xfrm>
        </p:grpSpPr>
        <p:sp>
          <p:nvSpPr>
            <p:cNvPr id="4139" name="Rectangle 11">
              <a:extLst>
                <a:ext uri="{FF2B5EF4-FFF2-40B4-BE49-F238E27FC236}">
                  <a16:creationId xmlns:a16="http://schemas.microsoft.com/office/drawing/2014/main" id="{36E46ABB-BE4E-F816-1C13-BE80DD0D4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8" y="23130"/>
              <a:ext cx="10272" cy="5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63" tIns="46032" rIns="92063" bIns="46032"/>
            <a:lstStyle>
              <a:lvl1pPr marL="606425" indent="-606425" defTabSz="4789488">
                <a:spcBef>
                  <a:spcPct val="20000"/>
                </a:spcBef>
                <a:buChar char="•"/>
                <a:tabLst>
                  <a:tab pos="2860675" algn="l"/>
                </a:tabLst>
                <a:defRPr sz="16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4789488">
                <a:spcBef>
                  <a:spcPct val="20000"/>
                </a:spcBef>
                <a:buChar char="–"/>
                <a:tabLst>
                  <a:tab pos="2860675" algn="l"/>
                </a:tabLst>
                <a:defRPr sz="147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4789488">
                <a:spcBef>
                  <a:spcPct val="20000"/>
                </a:spcBef>
                <a:buChar char="•"/>
                <a:tabLst>
                  <a:tab pos="2860675" algn="l"/>
                </a:tabLst>
                <a:defRPr sz="12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4789488">
                <a:spcBef>
                  <a:spcPct val="20000"/>
                </a:spcBef>
                <a:buChar char="–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4789488">
                <a:spcBef>
                  <a:spcPct val="20000"/>
                </a:spcBef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47894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2860675" algn="l"/>
                </a:tabLst>
                <a:defRPr sz="105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>
                <a:lnSpc>
                  <a:spcPct val="110000"/>
                </a:lnSpc>
              </a:pPr>
              <a:endParaRPr lang="pt-BR" altLang="pt-BR" sz="3700">
                <a:solidFill>
                  <a:srgbClr val="8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40" name="Line 12">
              <a:extLst>
                <a:ext uri="{FF2B5EF4-FFF2-40B4-BE49-F238E27FC236}">
                  <a16:creationId xmlns:a16="http://schemas.microsoft.com/office/drawing/2014/main" id="{3B67DD26-69A0-6776-0FFD-9545432A72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28" y="23130"/>
              <a:ext cx="102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1" name="Line 13">
              <a:extLst>
                <a:ext uri="{FF2B5EF4-FFF2-40B4-BE49-F238E27FC236}">
                  <a16:creationId xmlns:a16="http://schemas.microsoft.com/office/drawing/2014/main" id="{5425713E-9F17-446A-4ED9-6A66641A2B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28" y="28797"/>
              <a:ext cx="1027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2" name="Line 14">
              <a:extLst>
                <a:ext uri="{FF2B5EF4-FFF2-40B4-BE49-F238E27FC236}">
                  <a16:creationId xmlns:a16="http://schemas.microsoft.com/office/drawing/2014/main" id="{388B09E8-4AF8-F6B3-E13D-B95F61552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28" y="23130"/>
              <a:ext cx="0" cy="566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3" name="Line 15">
              <a:extLst>
                <a:ext uri="{FF2B5EF4-FFF2-40B4-BE49-F238E27FC236}">
                  <a16:creationId xmlns:a16="http://schemas.microsoft.com/office/drawing/2014/main" id="{7FAF0997-EE3A-6FD9-CE9B-175B18B375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0" y="23130"/>
              <a:ext cx="0" cy="566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2" name="Rectangle 17">
            <a:extLst>
              <a:ext uri="{FF2B5EF4-FFF2-40B4-BE49-F238E27FC236}">
                <a16:creationId xmlns:a16="http://schemas.microsoft.com/office/drawing/2014/main" id="{D0A0590A-2880-837C-F7FF-0D4F0DD97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58013" y="15719425"/>
            <a:ext cx="1841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4103" name="Rectangle 18">
            <a:extLst>
              <a:ext uri="{FF2B5EF4-FFF2-40B4-BE49-F238E27FC236}">
                <a16:creationId xmlns:a16="http://schemas.microsoft.com/office/drawing/2014/main" id="{76280699-F561-CB0C-7515-5019AB474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23100" y="15765463"/>
            <a:ext cx="177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grpSp>
        <p:nvGrpSpPr>
          <p:cNvPr id="4104" name="Group 24">
            <a:extLst>
              <a:ext uri="{FF2B5EF4-FFF2-40B4-BE49-F238E27FC236}">
                <a16:creationId xmlns:a16="http://schemas.microsoft.com/office/drawing/2014/main" id="{2E031982-8A48-FF7C-976B-E27CB6E069EC}"/>
              </a:ext>
            </a:extLst>
          </p:cNvPr>
          <p:cNvGrpSpPr>
            <a:grpSpLocks/>
          </p:cNvGrpSpPr>
          <p:nvPr/>
        </p:nvGrpSpPr>
        <p:grpSpPr bwMode="auto">
          <a:xfrm>
            <a:off x="17937163" y="35277425"/>
            <a:ext cx="16352837" cy="3951288"/>
            <a:chOff x="11280" y="19819"/>
            <a:chExt cx="10320" cy="2133"/>
          </a:xfrm>
        </p:grpSpPr>
        <p:sp>
          <p:nvSpPr>
            <p:cNvPr id="4135" name="Line 20">
              <a:extLst>
                <a:ext uri="{FF2B5EF4-FFF2-40B4-BE49-F238E27FC236}">
                  <a16:creationId xmlns:a16="http://schemas.microsoft.com/office/drawing/2014/main" id="{8414C3B3-F6B9-9A37-2F02-283554D21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80" y="19819"/>
              <a:ext cx="1032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Line 21">
              <a:extLst>
                <a:ext uri="{FF2B5EF4-FFF2-40B4-BE49-F238E27FC236}">
                  <a16:creationId xmlns:a16="http://schemas.microsoft.com/office/drawing/2014/main" id="{5C124DD6-DDBA-0585-A090-7BF68F17D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80" y="21952"/>
              <a:ext cx="1032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Line 22">
              <a:extLst>
                <a:ext uri="{FF2B5EF4-FFF2-40B4-BE49-F238E27FC236}">
                  <a16:creationId xmlns:a16="http://schemas.microsoft.com/office/drawing/2014/main" id="{08048DB9-DC7D-A8A3-CCD4-EB815414AD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80" y="19819"/>
              <a:ext cx="0" cy="213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Line 23">
              <a:extLst>
                <a:ext uri="{FF2B5EF4-FFF2-40B4-BE49-F238E27FC236}">
                  <a16:creationId xmlns:a16="http://schemas.microsoft.com/office/drawing/2014/main" id="{0233DE40-6346-0CE4-AD55-0BEA9ACF90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0" y="19819"/>
              <a:ext cx="0" cy="213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5" name="Rectangle 31">
            <a:extLst>
              <a:ext uri="{FF2B5EF4-FFF2-40B4-BE49-F238E27FC236}">
                <a16:creationId xmlns:a16="http://schemas.microsoft.com/office/drawing/2014/main" id="{5448EA9E-A0FE-7A37-D66E-552C927D5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9691688"/>
            <a:ext cx="16184563" cy="17714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pt-BR" altLang="pt-BR" sz="5000" dirty="0">
                <a:latin typeface="Arial" panose="020B0604020202020204" pitchFamily="34" charset="0"/>
              </a:rPr>
              <a:t>A violência contra a mulher é um problema estrutural no Brasil. Historicamente tratada como assunto privado, a falta de informação e o medo perpetuam o ciclo de abusos. A Lei Maria da Penha (Lei nº 11.340/2006) criou mecanismos para coibir e punir essas agressões. Nesse cenário, a extensão universitária cumpre um papel social vital ao aproximar o conhecimento jurídico da comunidade.  </a:t>
            </a:r>
          </a:p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pt-BR" altLang="pt-BR" sz="5000" dirty="0">
                <a:latin typeface="Arial" panose="020B0604020202020204" pitchFamily="34" charset="0"/>
              </a:rPr>
              <a:t>Conscientizar mulheres sobre as formas de violência previstas na legislação brasileira e promover o empoderamento feminino associando o conhecimento jurídico a técnicas práticas de autodefesa.</a:t>
            </a:r>
          </a:p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lnSpc>
                <a:spcPct val="115000"/>
              </a:lnSpc>
            </a:pPr>
            <a:endParaRPr lang="pt-BR" altLang="pt-BR" sz="5000" dirty="0">
              <a:latin typeface="Arial" panose="020B0604020202020204" pitchFamily="34" charset="0"/>
            </a:endParaRPr>
          </a:p>
        </p:txBody>
      </p:sp>
      <p:sp>
        <p:nvSpPr>
          <p:cNvPr id="4106" name="Rectangle 34">
            <a:extLst>
              <a:ext uri="{FF2B5EF4-FFF2-40B4-BE49-F238E27FC236}">
                <a16:creationId xmlns:a16="http://schemas.microsoft.com/office/drawing/2014/main" id="{6C135DDB-0986-1BBD-84C5-4F2EEDE23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22677438"/>
            <a:ext cx="163480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3" tIns="46032" rIns="92063" bIns="46032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15000"/>
              </a:lnSpc>
            </a:pPr>
            <a:r>
              <a:rPr lang="pt-BR" altLang="pt-BR"/>
              <a:t> </a:t>
            </a:r>
            <a:endParaRPr lang="pt-BR" altLang="pt-BR" sz="5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7" name="Text Box 47">
            <a:extLst>
              <a:ext uri="{FF2B5EF4-FFF2-40B4-BE49-F238E27FC236}">
                <a16:creationId xmlns:a16="http://schemas.microsoft.com/office/drawing/2014/main" id="{A83CA7E4-EC74-AB30-6EE3-377644ACE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8" y="27130375"/>
            <a:ext cx="16209962" cy="172354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5000" dirty="0">
                <a:latin typeface="Arial" panose="020B0604020202020204" pitchFamily="34" charset="0"/>
              </a:rPr>
              <a:t>	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pt-BR" sz="5000" dirty="0">
                <a:latin typeface="Arial" panose="020B0604020202020204" pitchFamily="34" charset="0"/>
              </a:rPr>
              <a:t>Ação extensionista prática realizada em uma escola de artes marciais em Nova Mutum-MT, estruturada em:  
​Módulo Teórico: Debate sobre os tipos de violência e canais de denúncia.  
​Módulo Prático: Aula de defesa pessoal (Jiu-Jitsu) focada em técnicas de solo, postura em pé e </a:t>
            </a:r>
            <a:r>
              <a:rPr lang="pt-BR" altLang="pt-BR" sz="5000" dirty="0" err="1">
                <a:latin typeface="Arial" panose="020B0604020202020204" pitchFamily="34" charset="0"/>
              </a:rPr>
              <a:t>desvencilhamento</a:t>
            </a:r>
            <a:r>
              <a:rPr lang="pt-BR" altLang="pt-BR" sz="5000" dirty="0">
                <a:latin typeface="Arial" panose="020B0604020202020204" pitchFamily="34" charset="0"/>
              </a:rPr>
              <a:t> de agressões físicas.  
​Integração: </a:t>
            </a:r>
            <a:r>
              <a:rPr lang="pt-BR" altLang="pt-BR" sz="5000" dirty="0" err="1">
                <a:latin typeface="Arial" panose="020B0604020202020204" pitchFamily="34" charset="0"/>
              </a:rPr>
              <a:t>Coffee</a:t>
            </a:r>
            <a:r>
              <a:rPr lang="pt-BR" altLang="pt-BR" sz="5000" dirty="0">
                <a:latin typeface="Arial" panose="020B0604020202020204" pitchFamily="34" charset="0"/>
              </a:rPr>
              <a:t> break, sorteio de brindes e debates.  </a:t>
            </a: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dirty="0"/>
          </a:p>
        </p:txBody>
      </p:sp>
      <p:sp>
        <p:nvSpPr>
          <p:cNvPr id="4108" name="Text Box 52">
            <a:extLst>
              <a:ext uri="{FF2B5EF4-FFF2-40B4-BE49-F238E27FC236}">
                <a16:creationId xmlns:a16="http://schemas.microsoft.com/office/drawing/2014/main" id="{F565ABCB-6E98-99CF-5ED9-E6AE64BEB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625" y="40838438"/>
            <a:ext cx="16241713" cy="7940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  <a:p>
            <a:pPr lvl="1" algn="just" eaLnBrk="1" hangingPunct="1"/>
            <a:endParaRPr lang="pt-BR" altLang="pt-BR" sz="3200">
              <a:latin typeface="Arial" panose="020B0604020202020204" pitchFamily="34" charset="0"/>
            </a:endParaRPr>
          </a:p>
        </p:txBody>
      </p:sp>
      <p:sp>
        <p:nvSpPr>
          <p:cNvPr id="4109" name="Text Box 54">
            <a:extLst>
              <a:ext uri="{FF2B5EF4-FFF2-40B4-BE49-F238E27FC236}">
                <a16:creationId xmlns:a16="http://schemas.microsoft.com/office/drawing/2014/main" id="{669834C5-1B02-A966-58AC-4B38757A6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1800" y="34845625"/>
            <a:ext cx="48974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pt-BR" altLang="pt-BR"/>
          </a:p>
        </p:txBody>
      </p:sp>
      <p:sp>
        <p:nvSpPr>
          <p:cNvPr id="4110" name="Retângulo 47">
            <a:extLst>
              <a:ext uri="{FF2B5EF4-FFF2-40B4-BE49-F238E27FC236}">
                <a16:creationId xmlns:a16="http://schemas.microsoft.com/office/drawing/2014/main" id="{5BD5F891-CAFF-1BF0-B7E4-99BF0E016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3690938"/>
            <a:ext cx="31683325" cy="330200"/>
          </a:xfrm>
          <a:prstGeom prst="rect">
            <a:avLst/>
          </a:prstGeom>
          <a:solidFill>
            <a:srgbClr val="097D51"/>
          </a:solidFill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pt-BR" altLang="pt-BR"/>
          </a:p>
        </p:txBody>
      </p:sp>
      <p:sp>
        <p:nvSpPr>
          <p:cNvPr id="4111" name="Retângulo 48">
            <a:extLst>
              <a:ext uri="{FF2B5EF4-FFF2-40B4-BE49-F238E27FC236}">
                <a16:creationId xmlns:a16="http://schemas.microsoft.com/office/drawing/2014/main" id="{A0581C58-E66C-A8B5-D339-A6DD5F1A6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4119563"/>
            <a:ext cx="31683325" cy="1655762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pt-BR" altLang="pt-BR" dirty="0"/>
          </a:p>
          <a:p>
            <a:pPr algn="ctr" eaLnBrk="1" hangingPunct="1"/>
            <a:r>
              <a:rPr lang="pt-BR" altLang="pt-BR" dirty="0"/>
              <a:t>ROMPENDO O SILÊNCIO: CONSCIENTIZAÇÃO SOBRE A LEI MARIA DA PENHA  </a:t>
            </a:r>
          </a:p>
        </p:txBody>
      </p:sp>
      <p:sp>
        <p:nvSpPr>
          <p:cNvPr id="4112" name="Rectangle 32">
            <a:extLst>
              <a:ext uri="{FF2B5EF4-FFF2-40B4-BE49-F238E27FC236}">
                <a16:creationId xmlns:a16="http://schemas.microsoft.com/office/drawing/2014/main" id="{A2955DCB-075F-AF83-31B0-DC2BFC0F4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3" y="18694400"/>
            <a:ext cx="16167100" cy="1085850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700" b="1">
                <a:solidFill>
                  <a:schemeClr val="bg1"/>
                </a:solidFill>
                <a:latin typeface="Arial Black" panose="020B0A04020102020204" pitchFamily="34" charset="0"/>
              </a:rPr>
              <a:t>OBJETIVO</a:t>
            </a:r>
          </a:p>
        </p:txBody>
      </p:sp>
      <p:sp>
        <p:nvSpPr>
          <p:cNvPr id="4113" name="Rectangle 32">
            <a:extLst>
              <a:ext uri="{FF2B5EF4-FFF2-40B4-BE49-F238E27FC236}">
                <a16:creationId xmlns:a16="http://schemas.microsoft.com/office/drawing/2014/main" id="{703DA3DD-91EE-340F-AFD3-4511E062D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8" y="26022300"/>
            <a:ext cx="16157575" cy="1085850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700" b="1">
                <a:solidFill>
                  <a:schemeClr val="bg1"/>
                </a:solidFill>
                <a:latin typeface="Arial Black" panose="020B0A04020102020204" pitchFamily="34" charset="0"/>
              </a:rPr>
              <a:t>METODOLOGIA</a:t>
            </a:r>
          </a:p>
        </p:txBody>
      </p:sp>
      <p:sp>
        <p:nvSpPr>
          <p:cNvPr id="4114" name="Rectangle 32">
            <a:extLst>
              <a:ext uri="{FF2B5EF4-FFF2-40B4-BE49-F238E27FC236}">
                <a16:creationId xmlns:a16="http://schemas.microsoft.com/office/drawing/2014/main" id="{C73A2AF3-08B2-BF7D-DE50-4939CAEC5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37703125"/>
            <a:ext cx="16209962" cy="1044575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500" b="1">
                <a:solidFill>
                  <a:schemeClr val="bg1"/>
                </a:solidFill>
                <a:latin typeface="Arial Black" panose="020B0A04020102020204" pitchFamily="34" charset="0"/>
              </a:rPr>
              <a:t> RESULTADOS </a:t>
            </a:r>
          </a:p>
        </p:txBody>
      </p:sp>
      <p:sp>
        <p:nvSpPr>
          <p:cNvPr id="4115" name="Text Box 47">
            <a:extLst>
              <a:ext uri="{FF2B5EF4-FFF2-40B4-BE49-F238E27FC236}">
                <a16:creationId xmlns:a16="http://schemas.microsoft.com/office/drawing/2014/main" id="{39B7AB24-A424-04C1-CC76-42457B300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13" y="38909625"/>
            <a:ext cx="16162337" cy="1548116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sz="5000" dirty="0">
                <a:latin typeface="Arial" panose="020B0604020202020204" pitchFamily="34" charset="0"/>
              </a:rPr>
              <a:t>Identificação: Público reconheceu sinais de abuso psicológico e moral que antecedem a violência física.  
​Confiança: A oficina de jiu-jitsu fortaleceu a autoconfiança e a percepção de segurança corporal e emocional das participantes.  
​Divulgação: Canais de apoio e denúncia (Disque 180) foram amplamente disseminados.</a:t>
            </a: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pt-BR" altLang="pt-BR" sz="5000" dirty="0">
              <a:latin typeface="Arial" panose="020B0604020202020204" pitchFamily="34" charset="0"/>
            </a:endParaRPr>
          </a:p>
        </p:txBody>
      </p:sp>
      <p:sp>
        <p:nvSpPr>
          <p:cNvPr id="4116" name="Text Box 51">
            <a:extLst>
              <a:ext uri="{FF2B5EF4-FFF2-40B4-BE49-F238E27FC236}">
                <a16:creationId xmlns:a16="http://schemas.microsoft.com/office/drawing/2014/main" id="{3413657C-CFC6-9714-FBD8-3D326B9A2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625" y="8586788"/>
            <a:ext cx="16256000" cy="22672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pt-BR" altLang="pt-BR" sz="50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117" name="Text Box 51">
            <a:extLst>
              <a:ext uri="{FF2B5EF4-FFF2-40B4-BE49-F238E27FC236}">
                <a16:creationId xmlns:a16="http://schemas.microsoft.com/office/drawing/2014/main" id="{2FA5CF0A-430F-7B12-A751-1F42E171D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38700" y="32507238"/>
            <a:ext cx="16256000" cy="131728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pt-BR" altLang="pt-BR" sz="5000" dirty="0">
                <a:latin typeface="Arial" panose="020B0604020202020204" pitchFamily="34" charset="0"/>
              </a:rPr>
              <a:t>	</a:t>
            </a:r>
          </a:p>
          <a:p>
            <a:pPr algn="just" eaLnBrk="1" hangingPunct="1"/>
            <a:r>
              <a:rPr lang="pt-BR" altLang="pt-BR" sz="5000" dirty="0">
                <a:latin typeface="Arial" panose="020B0604020202020204" pitchFamily="34" charset="0"/>
              </a:rPr>
              <a:t>​Apesar do público reduzido, o projeto atingiu sua relevância social. Unir a teoria jurídica à prática corporal de autodefesa mostrou-se uma estratégia eficaz para fortalecer a autonomia, a segurança e o enfrentamento à violência de gênero na comunidade.</a:t>
            </a:r>
          </a:p>
          <a:p>
            <a:pPr algn="just" eaLnBrk="1" hangingPunct="1"/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/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/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/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/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/>
            <a:endParaRPr lang="pt-BR" altLang="pt-BR" sz="5000" dirty="0">
              <a:latin typeface="Arial" panose="020B0604020202020204" pitchFamily="34" charset="0"/>
            </a:endParaRPr>
          </a:p>
          <a:p>
            <a:pPr algn="just" eaLnBrk="1" hangingPunct="1"/>
            <a:r>
              <a:rPr lang="pt-BR" altLang="pt-BR" sz="5000" dirty="0">
                <a:latin typeface="Arial" panose="020B0604020202020204" pitchFamily="34" charset="0"/>
              </a:rPr>
              <a:t>BRASIL. Lei nº 11.340/2006 (Lei Maria da Penha).  
​FÓRUM BRASILEIRO DE SEGURANÇA PÚBLICA. Anuário, 2022.  
​IPEA. Atlas da Violência, 2023.  
​OMS. Relatório Global sobre Violência de Gênero, 2021.  </a:t>
            </a:r>
          </a:p>
        </p:txBody>
      </p:sp>
      <p:sp>
        <p:nvSpPr>
          <p:cNvPr id="4118" name="Rectangle 32">
            <a:extLst>
              <a:ext uri="{FF2B5EF4-FFF2-40B4-BE49-F238E27FC236}">
                <a16:creationId xmlns:a16="http://schemas.microsoft.com/office/drawing/2014/main" id="{68D0ABB7-E089-70D4-D96C-225A62ABE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38700" y="31462663"/>
            <a:ext cx="16282988" cy="1044575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500" b="1">
                <a:solidFill>
                  <a:schemeClr val="bg1"/>
                </a:solidFill>
                <a:latin typeface="Arial Black" panose="020B0A04020102020204" pitchFamily="34" charset="0"/>
              </a:rPr>
              <a:t>CONCLUSÃO</a:t>
            </a:r>
          </a:p>
        </p:txBody>
      </p:sp>
      <p:sp>
        <p:nvSpPr>
          <p:cNvPr id="4119" name="Rectangle 32">
            <a:extLst>
              <a:ext uri="{FF2B5EF4-FFF2-40B4-BE49-F238E27FC236}">
                <a16:creationId xmlns:a16="http://schemas.microsoft.com/office/drawing/2014/main" id="{8A28D907-6653-32B1-F1EC-4FCE396CB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2825" y="39550975"/>
            <a:ext cx="16257588" cy="1044575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500" b="1">
                <a:solidFill>
                  <a:schemeClr val="bg1"/>
                </a:solidFill>
                <a:latin typeface="Arial Black" panose="020B0A04020102020204" pitchFamily="34" charset="0"/>
              </a:rPr>
              <a:t>BIBLIOGRAFIA</a:t>
            </a:r>
          </a:p>
        </p:txBody>
      </p:sp>
      <p:sp>
        <p:nvSpPr>
          <p:cNvPr id="4121" name="Rectangle 32">
            <a:extLst>
              <a:ext uri="{FF2B5EF4-FFF2-40B4-BE49-F238E27FC236}">
                <a16:creationId xmlns:a16="http://schemas.microsoft.com/office/drawing/2014/main" id="{E1DB2EE0-F445-FF14-4FE1-7BB31BC4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8667750"/>
            <a:ext cx="16184563" cy="1085850"/>
          </a:xfrm>
          <a:prstGeom prst="rect">
            <a:avLst/>
          </a:prstGeom>
          <a:solidFill>
            <a:srgbClr val="097D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317" tIns="179365" rIns="360317" bIns="179365" anchor="ctr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t-BR" altLang="pt-BR" sz="4700" b="1">
                <a:solidFill>
                  <a:schemeClr val="bg1"/>
                </a:solidFill>
                <a:latin typeface="Arial Black" panose="020B0A04020102020204" pitchFamily="34" charset="0"/>
              </a:rPr>
              <a:t>INTRODUÇÃO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57A122D-8087-F87A-8D16-2A9A02F3F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696928"/>
              </p:ext>
            </p:extLst>
          </p:nvPr>
        </p:nvGraphicFramePr>
        <p:xfrm>
          <a:off x="3394075" y="5803900"/>
          <a:ext cx="25517475" cy="2865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73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4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2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3600" b="1" kern="1200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  <a:cs typeface="Arial" pitchFamily="34" charset="0"/>
                        </a:rPr>
                        <a:t>AUTORES</a:t>
                      </a:r>
                      <a:r>
                        <a:rPr lang="pt-BR" sz="3600" b="1" kern="120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pt-BR" sz="11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1433" marR="91433" marT="45729" marB="45729">
                    <a:solidFill>
                      <a:srgbClr val="097D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3600" b="1" kern="1200" dirty="0">
                          <a:solidFill>
                            <a:schemeClr val="bg1"/>
                          </a:solidFill>
                          <a:effectLst/>
                          <a:latin typeface="Arial Black" pitchFamily="34" charset="0"/>
                        </a:rPr>
                        <a:t>ORIENTADOR(a)</a:t>
                      </a:r>
                      <a:endParaRPr lang="pt-BR" sz="1100" b="1" dirty="0">
                        <a:solidFill>
                          <a:schemeClr val="bg1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91433" marR="91433" marT="45729" marB="45729">
                    <a:solidFill>
                      <a:srgbClr val="097D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2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Claudete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Cachet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 ,  David Coelho ,Érica Cristina R .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Araujo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, 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Ennyly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 Almeida 
Joyce Da Silva Abreu ,  Leandro Da Silva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Lelis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 ,Maria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Angelica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 Silva, Maria Eduarda Rodrigues ,Mariane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Virgulino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 ,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Richely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Pedrozo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pt-BR" sz="2800" dirty="0" err="1">
                          <a:effectLst/>
                          <a:latin typeface="Calibri"/>
                          <a:cs typeface="Times New Roman"/>
                        </a:rPr>
                        <a:t>Rossoni</a:t>
                      </a: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
 Richard Gabriel Darcy Nascimento da Silva Lucena</a:t>
                      </a:r>
                    </a:p>
                  </a:txBody>
                  <a:tcPr marL="91433" marR="91433" marT="45729" marB="4572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800" dirty="0">
                          <a:effectLst/>
                          <a:latin typeface="Calibri"/>
                          <a:cs typeface="Times New Roman"/>
                        </a:rPr>
                        <a:t>Pollianna</a:t>
                      </a:r>
                      <a:r>
                        <a:rPr lang="pt-BR" sz="2800" baseline="0" dirty="0">
                          <a:effectLst/>
                          <a:latin typeface="Calibri"/>
                          <a:cs typeface="Times New Roman"/>
                        </a:rPr>
                        <a:t> Mesquita de Moraes</a:t>
                      </a:r>
                      <a:endParaRPr lang="pt-BR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28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91433" marR="91433" marT="45729" marB="457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133" name="Imagem 5" descr="LOGO_OFICIAL_NOVO">
            <a:extLst>
              <a:ext uri="{FF2B5EF4-FFF2-40B4-BE49-F238E27FC236}">
                <a16:creationId xmlns:a16="http://schemas.microsoft.com/office/drawing/2014/main" id="{DD697A65-F8F4-266F-F55E-CDD29E5A4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222250"/>
            <a:ext cx="4041775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4" name="Imagem 1">
            <a:extLst>
              <a:ext uri="{FF2B5EF4-FFF2-40B4-BE49-F238E27FC236}">
                <a16:creationId xmlns:a16="http://schemas.microsoft.com/office/drawing/2014/main" id="{9D08137E-BE25-1656-3AB8-E4B1FF5632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1550" y="206375"/>
            <a:ext cx="4071938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77CFE78-7A6A-484B-E67E-05200F0E3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625" y="8697913"/>
            <a:ext cx="10627526" cy="532447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4D166D9-254C-3F23-905C-46716B4D54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325" y="14050963"/>
            <a:ext cx="9144000" cy="71151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8602EFF-6323-3456-5BF2-B99449B07E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325" y="21181378"/>
            <a:ext cx="9144000" cy="772477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3D40A70-17F7-8BA2-FFF5-DCC89A4914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025" y="13644565"/>
            <a:ext cx="6897687" cy="12192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094E492-C67A-9FA4-8845-C940FA62E0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9843" y="8545512"/>
            <a:ext cx="6118657" cy="51816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BAA70F3-08B7-4A62-052A-A1CF6E3229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462" y="25349201"/>
            <a:ext cx="6191250" cy="5924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sign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1565</TotalTime>
  <Words>39</Words>
  <Application>Microsoft Office PowerPoint</Application>
  <PresentationFormat>Personalizar</PresentationFormat>
  <Paragraphs>92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Design padrão</vt:lpstr>
      <vt:lpstr>Apresentação do PowerPoint</vt:lpstr>
    </vt:vector>
  </TitlesOfParts>
  <Company>USP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maria angelica Silva</cp:lastModifiedBy>
  <cp:revision>176</cp:revision>
  <cp:lastPrinted>2002-04-12T17:48:41Z</cp:lastPrinted>
  <dcterms:created xsi:type="dcterms:W3CDTF">2001-10-03T18:39:22Z</dcterms:created>
  <dcterms:modified xsi:type="dcterms:W3CDTF">2026-06-26T01:26:10Z</dcterms:modified>
</cp:coreProperties>
</file>