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9" r:id="rId6"/>
    <p:sldId id="266" r:id="rId7"/>
    <p:sldId id="267" r:id="rId8"/>
    <p:sldId id="268" r:id="rId9"/>
    <p:sldId id="272" r:id="rId10"/>
    <p:sldId id="270" r:id="rId11"/>
    <p:sldId id="260" r:id="rId12"/>
    <p:sldId id="261" r:id="rId13"/>
    <p:sldId id="273" r:id="rId14"/>
    <p:sldId id="274" r:id="rId15"/>
    <p:sldId id="262" r:id="rId16"/>
    <p:sldId id="265" r:id="rId17"/>
    <p:sldId id="275" r:id="rId18"/>
  </p:sldIdLst>
  <p:sldSz cx="9144000" cy="5143500" type="screen16x9"/>
  <p:notesSz cx="5143500" cy="9144000"/>
  <p:embeddedFontLst>
    <p:embeddedFont>
      <p:font typeface="Baskervville" panose="020B0604020202020204" charset="0"/>
      <p:regular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851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5CD55-E015-0C38-D93C-374994AE4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A02AD-6DA8-A554-70A3-6F7AFA18D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1C40C-8FA7-059C-3BC2-E030891DA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5F213-89D4-F727-F975-82C272BFDE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5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E1D4F-17DA-F7FC-6FD1-82A54218E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5FA6E-B2F2-CE0D-7772-EC9EB5855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E49A3-2833-FC16-97AE-E96FA811F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99B43-4A59-B499-07F2-FE492F473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0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BE66E-18B7-E118-E533-DC0D728D6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9CC8B-6817-7679-3AAC-A027FDAEB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A65D3D-657A-309E-2708-7B6AF261A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299BF-31A9-0FE9-F698-8511567EE8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9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1F25F-F102-A6F3-0608-2888CD4C6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3A8B97-4372-B342-BA72-23C0413E1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47E7D2-6688-6272-ABAF-8AE8B93DD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53A17-6B49-6CC0-94DE-B5C7E46941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2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8.jpe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834705" y="1604516"/>
            <a:ext cx="4903589" cy="1041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3834705" y="2819846"/>
            <a:ext cx="4903589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1" y="4250531"/>
            <a:ext cx="1483556" cy="78489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0F78B68-502F-2C0C-1752-013E2B1F1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C939655-7F2D-F794-79A7-FCC995FDC7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95" t="31624" r="23713" b="29224"/>
          <a:stretch>
            <a:fillRect/>
          </a:stretch>
        </p:blipFill>
        <p:spPr>
          <a:xfrm>
            <a:off x="5833537" y="4199468"/>
            <a:ext cx="795861" cy="6389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5705" y="537642"/>
            <a:ext cx="4903589" cy="1041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Por Que a Postura Importa?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405705" y="1752972"/>
            <a:ext cx="4903589" cy="927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A</a:t>
            </a:r>
            <a:r>
              <a:rPr lang="pt-BR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adoção de hábitos posturais inadequados no ambiente escolar tem se configurado como um problema crescente de saúde pública, especialmente por afetar crianças e adolescentes em fase de desenvolvimento físico e estrutural.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405705" y="2810545"/>
            <a:ext cx="2393826" cy="932408"/>
          </a:xfrm>
          <a:prstGeom prst="roundRect">
            <a:avLst>
              <a:gd name="adj" fmla="val 18650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521568" y="2926407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Sobrecarga Muscular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21568" y="3256211"/>
            <a:ext cx="2162101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Aumento de tensão em músculos, ligamentos e articulações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2915394" y="2810545"/>
            <a:ext cx="2393900" cy="932408"/>
          </a:xfrm>
          <a:prstGeom prst="roundRect">
            <a:avLst>
              <a:gd name="adj" fmla="val 18650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3031257" y="2926407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Desvios Estruturais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031257" y="3256211"/>
            <a:ext cx="2162175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Alterações posturais que podem persistir até a vida adulta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05705" y="3858816"/>
            <a:ext cx="4903589" cy="746968"/>
          </a:xfrm>
          <a:prstGeom prst="roundRect">
            <a:avLst>
              <a:gd name="adj" fmla="val 23280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521568" y="3974678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Dores Crônicas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21568" y="4304481"/>
            <a:ext cx="467186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Fadiga muscular e desconfortos na coluna vertebral</a:t>
            </a:r>
            <a:endParaRPr lang="en-US" sz="900" dirty="0"/>
          </a:p>
        </p:txBody>
      </p:sp>
      <p:pic>
        <p:nvPicPr>
          <p:cNvPr id="14" name="UNIFAMA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79FD7BC-D4E5-4002-EE78-3AA896787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157" y="1058391"/>
            <a:ext cx="3484474" cy="278857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D230025-EB60-129C-E0EC-59EFEDC8837B}"/>
              </a:ext>
            </a:extLst>
          </p:cNvPr>
          <p:cNvSpPr/>
          <p:nvPr/>
        </p:nvSpPr>
        <p:spPr>
          <a:xfrm>
            <a:off x="4450813" y="-31439"/>
            <a:ext cx="242375" cy="2308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05705" y="587573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010424" y="1412602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05704" y="670842"/>
            <a:ext cx="8029636" cy="14835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A </a:t>
            </a:r>
            <a:r>
              <a:rPr lang="pt-BR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postura corporal adequada desempenha um papel fundamental na manutenção do equilíbrio e na eficiência do sistema musculoesquelético.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Ela está diretamente relacionada à forma como os segmentos corporais se organizam em relação à gravidade, permitindo que o corpo funcione com o menor gasto energético possível.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Durante a infância o corpo passa por  intenso crescimento e desenvolvimento, a adoção de hábitos posturais inadequados pode interferir negativamente na formação corporal, ocasionando alterações que podem se prolongar por toda a vida.</a:t>
            </a:r>
          </a:p>
        </p:txBody>
      </p:sp>
      <p:pic>
        <p:nvPicPr>
          <p:cNvPr id="9" name="UNIFAMA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D38BC7C-2E66-8EDE-CFB4-89539F1CC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487" y="2284060"/>
            <a:ext cx="3573026" cy="285944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F509B39-0339-605C-31BF-CDD10162ABD3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05705" y="1428352"/>
            <a:ext cx="402490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ambiente escolar, as crianças e adolescentes permanecem grande parte do tempo em posição sentada, frequentemente por períodos prolongados e em mobiliários que nem sempre atendem às necessidades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ergonômicas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adequadas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Além disso, atividades como escrita contínua, uso excessivo de dispositivos eletrônicos e o transporte de mochilas com peso elevado contribuem significativamente para o desenvolvimento de padrões posturais inadequados.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Esses fatores, quando associados, podem gerar sobrecargas na coluna vertebral e nos músculos, favorecendo o surgimento de dores, fadiga muscular e alterações estruturais, como desvios posturais.</a:t>
            </a:r>
            <a:endParaRPr lang="en-US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endParaRPr lang="en-US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05704" y="735821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A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impotância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da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postura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correta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durante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as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atividaes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escolares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4" name="UNIFAMA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0D6E74F-FE60-8EF0-E617-87452CBB80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312"/>
          <a:stretch>
            <a:fillRect/>
          </a:stretch>
        </p:blipFill>
        <p:spPr>
          <a:xfrm>
            <a:off x="5029125" y="1246604"/>
            <a:ext cx="3648225" cy="290336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C60AA7B-BBEA-7CF1-E097-D189865E641D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E74B-067B-9CBD-B957-2CDBF4E8A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6E1869D6-BFA5-5DA6-FF2B-69182EF7550B}"/>
              </a:ext>
            </a:extLst>
          </p:cNvPr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12639B7-4158-AC18-C9C5-EF032238078F}"/>
              </a:ext>
            </a:extLst>
          </p:cNvPr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EBBA814-5714-D544-DA63-88AD949A0DD4}"/>
              </a:ext>
            </a:extLst>
          </p:cNvPr>
          <p:cNvSpPr/>
          <p:nvPr/>
        </p:nvSpPr>
        <p:spPr>
          <a:xfrm>
            <a:off x="405702" y="583789"/>
            <a:ext cx="8258237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pt-BR" sz="90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Postura e crescimento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 crianças de 9 a 10 anos estão em uma fase importante de crescimento e desenvolvimento. Nessa idade, os ossos, músculos e articulações ainda estão em formação, tornando o corpo mais adaptável às mudanças.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Por isso, a correção de hábitos posturais inadequados é mais fácil e eficaz nessa fase do que na vida adulta. A orientação postural precoce ajuda a prevenir dores, desconfortos e alterações na coluna, além de contribuir para um crescimento mais saudável. Dessa forma, a escola torna-se um ambiente importante para promover hábitos que podem trazer benefícios para toda a vida.</a:t>
            </a:r>
            <a:endParaRPr lang="en-US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1235D50-5A25-0DFA-7960-57D93DE25762}"/>
              </a:ext>
            </a:extLst>
          </p:cNvPr>
          <p:cNvSpPr/>
          <p:nvPr/>
        </p:nvSpPr>
        <p:spPr>
          <a:xfrm>
            <a:off x="405704" y="735821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EBCB23E-2E56-37F5-90F9-E76033FED79E}"/>
              </a:ext>
            </a:extLst>
          </p:cNvPr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FBF8AEAE-2E29-2789-5774-FCA3E92C160E}"/>
              </a:ext>
            </a:extLst>
          </p:cNvPr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09236903-EBAD-A5B3-2A2B-5F1B9F77C3E1}"/>
              </a:ext>
            </a:extLst>
          </p:cNvPr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4" name="UNIFAMA Logo">
            <a:extLst>
              <a:ext uri="{FF2B5EF4-FFF2-40B4-BE49-F238E27FC236}">
                <a16:creationId xmlns:a16="http://schemas.microsoft.com/office/drawing/2014/main" id="{D2DECA38-E34A-8190-1554-2A708D35E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71C1A25-7077-86CB-100A-F54F1B40D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7887" y="2233737"/>
            <a:ext cx="3648225" cy="291668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3861ADB-5F09-458A-67B2-C2A32EC8F8ED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87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ecorative Bord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Objetivos do Estudo</a:t>
            </a:r>
            <a:endParaRPr lang="en-US" sz="3250"/>
          </a:p>
        </p:txBody>
      </p:sp>
      <p:sp>
        <p:nvSpPr>
          <p:cNvPr id="3" name="Text 1"/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05705" y="2020491"/>
            <a:ext cx="402490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718149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1607" y="2040768"/>
            <a:ext cx="173831" cy="17383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94833" y="203500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Identificar as posturas mais frequentes durante as atividades escolares</a:t>
            </a:r>
            <a:endParaRPr lang="en-US" sz="90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1607" y="2643448"/>
            <a:ext cx="173831" cy="17383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Analisar o posicionamento corporal ao sentar e durante a escrita</a:t>
            </a:r>
            <a:endParaRPr lang="en-US" sz="90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1607" y="3246127"/>
            <a:ext cx="173831" cy="17383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Verificar a influência do mobiliário escolar na postura</a:t>
            </a:r>
            <a:endParaRPr lang="en-US" sz="90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1607" y="3831468"/>
            <a:ext cx="173831" cy="1738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Avaliar o transporte das mochilas e seus impactos posturais</a:t>
            </a:r>
            <a:endParaRPr lang="en-US" sz="900"/>
          </a:p>
        </p:txBody>
      </p:sp>
      <p:pic>
        <p:nvPicPr>
          <p:cNvPr id="16" name="Research 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00" y="2050000"/>
            <a:ext cx="3700000" cy="2081000"/>
          </a:xfrm>
          <a:prstGeom prst="rect">
            <a:avLst/>
          </a:prstGeom>
        </p:spPr>
      </p:pic>
      <p:cxnSp>
        <p:nvCxnSpPr>
          <p:cNvPr id="17" name="Arrow to Topic 1"/>
          <p:cNvCxnSpPr/>
          <p:nvPr/>
        </p:nvCxnSpPr>
        <p:spPr>
          <a:xfrm flipV="1">
            <a:off x="4350000" y="2127683"/>
            <a:ext cx="350000" cy="967317"/>
          </a:xfrm>
          <a:prstGeom prst="straightConnector1">
            <a:avLst/>
          </a:prstGeom>
          <a:ln w="22225">
            <a:solidFill>
              <a:srgbClr val="44546A"/>
            </a:solidFill>
            <a:tailEnd type="triangle" w="med" len="med"/>
          </a:ln>
        </p:spPr>
      </p:cxnSp>
      <p:cxnSp>
        <p:nvCxnSpPr>
          <p:cNvPr id="18" name="Arrow to Topic 2"/>
          <p:cNvCxnSpPr/>
          <p:nvPr/>
        </p:nvCxnSpPr>
        <p:spPr>
          <a:xfrm flipV="1">
            <a:off x="4350000" y="2730363"/>
            <a:ext cx="350000" cy="364637"/>
          </a:xfrm>
          <a:prstGeom prst="straightConnector1">
            <a:avLst/>
          </a:prstGeom>
          <a:ln w="22225">
            <a:solidFill>
              <a:srgbClr val="44546A"/>
            </a:solidFill>
            <a:tailEnd type="triangle" w="med" len="med"/>
          </a:ln>
        </p:spPr>
      </p:cxnSp>
      <p:cxnSp>
        <p:nvCxnSpPr>
          <p:cNvPr id="19" name="Arrow to Topic 3"/>
          <p:cNvCxnSpPr/>
          <p:nvPr/>
        </p:nvCxnSpPr>
        <p:spPr>
          <a:xfrm>
            <a:off x="4350000" y="3095000"/>
            <a:ext cx="350000" cy="238042"/>
          </a:xfrm>
          <a:prstGeom prst="straightConnector1">
            <a:avLst/>
          </a:prstGeom>
          <a:ln w="22225">
            <a:solidFill>
              <a:srgbClr val="44546A"/>
            </a:solidFill>
            <a:tailEnd type="triangle" w="med" len="med"/>
          </a:ln>
        </p:spPr>
      </p:cxnSp>
      <p:cxnSp>
        <p:nvCxnSpPr>
          <p:cNvPr id="20" name="Arrow to Topic 4"/>
          <p:cNvCxnSpPr/>
          <p:nvPr/>
        </p:nvCxnSpPr>
        <p:spPr>
          <a:xfrm>
            <a:off x="4350000" y="3095000"/>
            <a:ext cx="350000" cy="823383"/>
          </a:xfrm>
          <a:prstGeom prst="straightConnector1">
            <a:avLst/>
          </a:prstGeom>
          <a:ln w="22225">
            <a:solidFill>
              <a:srgbClr val="44546A"/>
            </a:solidFill>
            <a:tailEnd type="triangle" w="med" len="med"/>
          </a:ln>
        </p:spPr>
      </p:cxnSp>
      <p:pic>
        <p:nvPicPr>
          <p:cNvPr id="14" name="UNIFAMA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5B6A73B4-7C7C-1F4B-6D6D-3340D2DEFDED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CC758-793B-A071-0974-F45FDB1D4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ecorative Border">
            <a:extLst>
              <a:ext uri="{FF2B5EF4-FFF2-40B4-BE49-F238E27FC236}">
                <a16:creationId xmlns:a16="http://schemas.microsoft.com/office/drawing/2014/main" id="{AF92DE6F-0088-1AFD-3E8B-BC9F2B60E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5C1E6663-CA00-63A4-5D7F-551F1A21AF7F}"/>
              </a:ext>
            </a:extLst>
          </p:cNvPr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AB5403-60E2-E5B2-6440-109EC42C8FBE}"/>
              </a:ext>
            </a:extLst>
          </p:cNvPr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4F944EE-FE80-34AA-243D-3BC69C6F810D}"/>
              </a:ext>
            </a:extLst>
          </p:cNvPr>
          <p:cNvSpPr/>
          <p:nvPr/>
        </p:nvSpPr>
        <p:spPr>
          <a:xfrm>
            <a:off x="405705" y="2020491"/>
            <a:ext cx="402490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C23261F-7F10-CABC-9E5E-70CA39454148}"/>
              </a:ext>
            </a:extLst>
          </p:cNvPr>
          <p:cNvSpPr/>
          <p:nvPr/>
        </p:nvSpPr>
        <p:spPr>
          <a:xfrm>
            <a:off x="4718149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1EB2403-2706-6060-A66C-189ABFD3A7F7}"/>
              </a:ext>
            </a:extLst>
          </p:cNvPr>
          <p:cNvSpPr/>
          <p:nvPr/>
        </p:nvSpPr>
        <p:spPr>
          <a:xfrm>
            <a:off x="359985" y="648444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pt-BR" sz="90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1.Postura e Comportamento na Escrita </a:t>
            </a:r>
          </a:p>
          <a:p>
            <a:pPr marL="228600" indent="-228600">
              <a:lnSpc>
                <a:spcPct val="133000"/>
              </a:lnSpc>
              <a:buAutoNum type="arabicPeriod"/>
            </a:pPr>
            <a:endParaRPr lang="pt-BR" sz="900" b="1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​Quando a criança escreve, ela tende a realizar a flexão cervical (cabeça baixa) e a flexão do tronco (corcunda).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Se isso ocorre por horas, há uma tensão constante na musculatura do pescoço e dos ombros.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pt-BR" sz="90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Influência do Mobiliário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O maior erro no ambiente escolar é o descompasso antropométrico. Se a cadeira é muito alta, os pés não tocam o chão (ausência de suporte plantar), o que gera instabilidade e fadiga lombar. 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 a mesa é muito baixa, a criança "desaba" sobre o caderno. Aprofundar este objetivo significa verificar se as cadeiras permitem um apoio adequado para os pés e se a altura da mesa favorece a postura ereta, evitando a cifose postural precoce.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C37545D5-4977-1896-88A3-7E52C1031B42}"/>
              </a:ext>
            </a:extLst>
          </p:cNvPr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8133EE4-16BB-E908-9E85-FD7BA116FA56}"/>
              </a:ext>
            </a:extLst>
          </p:cNvPr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72D6D2B-599F-A109-F583-CEB747A288B9}"/>
              </a:ext>
            </a:extLst>
          </p:cNvPr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6" name="Writing Posture Illustr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00" y="1080000"/>
            <a:ext cx="3850000" cy="2919000"/>
          </a:xfrm>
          <a:prstGeom prst="rect">
            <a:avLst/>
          </a:prstGeom>
        </p:spPr>
      </p:pic>
      <p:pic>
        <p:nvPicPr>
          <p:cNvPr id="14" name="UNIFAMA Logo">
            <a:extLst>
              <a:ext uri="{FF2B5EF4-FFF2-40B4-BE49-F238E27FC236}">
                <a16:creationId xmlns:a16="http://schemas.microsoft.com/office/drawing/2014/main" id="{2689A48A-DFBB-7F9C-E647-6E7689F3C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FC62D7-6DBF-C9BB-3C58-5B15FB1FBC99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5728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93D0D-7EB0-F696-E663-6F8BAACCC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ecorative Border">
            <a:extLst>
              <a:ext uri="{FF2B5EF4-FFF2-40B4-BE49-F238E27FC236}">
                <a16:creationId xmlns:a16="http://schemas.microsoft.com/office/drawing/2014/main" id="{5AD8E324-F289-DCD9-3E1D-FD155F4DC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9EF51604-384A-0AF4-E388-49CD6F8D7128}"/>
              </a:ext>
            </a:extLst>
          </p:cNvPr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E738939-0A87-6B6A-A2B0-C271719D1DF8}"/>
              </a:ext>
            </a:extLst>
          </p:cNvPr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14B6D31-63A3-2889-0020-820F2A5753BE}"/>
              </a:ext>
            </a:extLst>
          </p:cNvPr>
          <p:cNvSpPr/>
          <p:nvPr/>
        </p:nvSpPr>
        <p:spPr>
          <a:xfrm>
            <a:off x="405705" y="2020491"/>
            <a:ext cx="402490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60B1613-001B-3A66-4AD1-F76C2AB19443}"/>
              </a:ext>
            </a:extLst>
          </p:cNvPr>
          <p:cNvSpPr/>
          <p:nvPr/>
        </p:nvSpPr>
        <p:spPr>
          <a:xfrm>
            <a:off x="4718149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A359489-E275-C98F-CAE3-F1F8C1C98D7E}"/>
              </a:ext>
            </a:extLst>
          </p:cNvPr>
          <p:cNvSpPr/>
          <p:nvPr/>
        </p:nvSpPr>
        <p:spPr>
          <a:xfrm>
            <a:off x="359985" y="648444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pt-BR" sz="90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 Transporte de mochilas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uso de mochilas em um ombro só causa uma inclinação lateral da coluna, que pode levar a um desvio </a:t>
            </a:r>
            <a:r>
              <a:rPr lang="pt-BR" sz="90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escoliótico</a:t>
            </a: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ao longo dos anos.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>
              <a:lnSpc>
                <a:spcPct val="133000"/>
              </a:lnSpc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Além disso, o peso excessivo (que idealmente não deveria ultrapassar 10% do peso corporal da criança) altera o centro de gravidade, forçando a criança a projetar o corpo para a frente para compensar o peso, gerando uma hiperlordose lombar.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4050D9E-30D1-C7DE-8CD6-57A3058C23A3}"/>
              </a:ext>
            </a:extLst>
          </p:cNvPr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D9374E76-B992-1D97-FCAA-EE0CBF8FC09A}"/>
              </a:ext>
            </a:extLst>
          </p:cNvPr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C7C36EC0-5988-3442-2A63-E16074D5CA6B}"/>
              </a:ext>
            </a:extLst>
          </p:cNvPr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6" name="Backpack Posture Illustr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662" y="2270500"/>
            <a:ext cx="3950000" cy="2873000"/>
          </a:xfrm>
          <a:prstGeom prst="rect">
            <a:avLst/>
          </a:prstGeom>
        </p:spPr>
      </p:pic>
      <p:pic>
        <p:nvPicPr>
          <p:cNvPr id="14" name="UNIFAMA Logo">
            <a:extLst>
              <a:ext uri="{FF2B5EF4-FFF2-40B4-BE49-F238E27FC236}">
                <a16:creationId xmlns:a16="http://schemas.microsoft.com/office/drawing/2014/main" id="{7012F4D2-6086-B356-A0C1-CA0966B6A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FF3ECAC-5B5B-101F-FA09-428F9F2E691A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385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22EB6-1E70-4E78-BEFD-5CE66C6F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ecorative Border">
            <a:extLst>
              <a:ext uri="{FF2B5EF4-FFF2-40B4-BE49-F238E27FC236}">
                <a16:creationId xmlns:a16="http://schemas.microsoft.com/office/drawing/2014/main" id="{5A8A52E9-818C-A39E-AC1D-3AA27E15F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D3BB022C-E610-A897-34D1-6464A0B7E2BE}"/>
              </a:ext>
            </a:extLst>
          </p:cNvPr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50148F0-55AF-6755-0B53-9474A7236CA3}"/>
              </a:ext>
            </a:extLst>
          </p:cNvPr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53D5DCA-79FD-BAF5-7946-07148ABF0241}"/>
              </a:ext>
            </a:extLst>
          </p:cNvPr>
          <p:cNvSpPr/>
          <p:nvPr/>
        </p:nvSpPr>
        <p:spPr>
          <a:xfrm>
            <a:off x="405705" y="2020491"/>
            <a:ext cx="402490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AE41523-0E11-ED4D-4106-158C9163718E}"/>
              </a:ext>
            </a:extLst>
          </p:cNvPr>
          <p:cNvSpPr/>
          <p:nvPr/>
        </p:nvSpPr>
        <p:spPr>
          <a:xfrm>
            <a:off x="4718149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C71DE600-4E56-E6FA-1946-D7ECD39F8D45}"/>
              </a:ext>
            </a:extLst>
          </p:cNvPr>
          <p:cNvSpPr/>
          <p:nvPr/>
        </p:nvSpPr>
        <p:spPr>
          <a:xfrm>
            <a:off x="359985" y="1208123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pt-BR" sz="90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Principais alterações posturais em crianças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Ombros projetados para frente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Escoliose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Hipercifose e hiperlordose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Dores musculares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FC4AE466-F412-1E0F-DDD5-DFF948B2DA3C}"/>
              </a:ext>
            </a:extLst>
          </p:cNvPr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B739E6FD-284F-9180-BFA3-A9810693DB00}"/>
              </a:ext>
            </a:extLst>
          </p:cNvPr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3F94CB07-CCBB-0E74-C406-18F9A10C51FC}"/>
              </a:ext>
            </a:extLst>
          </p:cNvPr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7" name="Scoliosis Illustr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024" y="712882"/>
            <a:ext cx="3200000" cy="169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Kyphosis Lordosis Illustr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000" y="2997641"/>
            <a:ext cx="2000000" cy="18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UNIFAMA Logo">
            <a:extLst>
              <a:ext uri="{FF2B5EF4-FFF2-40B4-BE49-F238E27FC236}">
                <a16:creationId xmlns:a16="http://schemas.microsoft.com/office/drawing/2014/main" id="{9A18AEDD-9B79-24E3-A532-947E4A36E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55DF1C2-D6CB-9158-E635-64EB49D4072D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765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E8C02-2AF3-42CC-61F8-1582C01F7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ecorative Border">
            <a:extLst>
              <a:ext uri="{FF2B5EF4-FFF2-40B4-BE49-F238E27FC236}">
                <a16:creationId xmlns:a16="http://schemas.microsoft.com/office/drawing/2014/main" id="{7643ED5C-470F-CADD-E5DD-6724F2220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32B55572-18E4-154A-31DA-D682ED56C815}"/>
              </a:ext>
            </a:extLst>
          </p:cNvPr>
          <p:cNvSpPr/>
          <p:nvPr/>
        </p:nvSpPr>
        <p:spPr>
          <a:xfrm>
            <a:off x="405705" y="833884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6158AD8-C933-BE09-88EA-BC6B187E0BD7}"/>
              </a:ext>
            </a:extLst>
          </p:cNvPr>
          <p:cNvSpPr/>
          <p:nvPr/>
        </p:nvSpPr>
        <p:spPr>
          <a:xfrm>
            <a:off x="405705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CF32A62-1B0B-5215-6DAF-9A5E519FC03D}"/>
              </a:ext>
            </a:extLst>
          </p:cNvPr>
          <p:cNvSpPr/>
          <p:nvPr/>
        </p:nvSpPr>
        <p:spPr>
          <a:xfrm>
            <a:off x="405705" y="2020491"/>
            <a:ext cx="402490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184A7D6-23BC-748A-C3BF-3A8FBA2C53A5}"/>
              </a:ext>
            </a:extLst>
          </p:cNvPr>
          <p:cNvSpPr/>
          <p:nvPr/>
        </p:nvSpPr>
        <p:spPr>
          <a:xfrm>
            <a:off x="4718149" y="1644328"/>
            <a:ext cx="25402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9342764-556A-CD17-443C-28C6BA53B93D}"/>
              </a:ext>
            </a:extLst>
          </p:cNvPr>
          <p:cNvSpPr/>
          <p:nvPr/>
        </p:nvSpPr>
        <p:spPr>
          <a:xfrm>
            <a:off x="359985" y="1263302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pt-BR" sz="90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Pequenas atitudes que fazem grande diferença</a:t>
            </a:r>
          </a:p>
          <a:p>
            <a:pPr>
              <a:lnSpc>
                <a:spcPct val="133000"/>
              </a:lnSpc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Sentar-se com as costas apoiadas.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Manter os pés apoiados no chão.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Posicionar o material escolar na altura adequada.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Fazer pausas para alongamento.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Distribuir corretamente o peso da mochila.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862B77A0-D926-56A4-5ED6-B6F030A00CAB}"/>
              </a:ext>
            </a:extLst>
          </p:cNvPr>
          <p:cNvSpPr/>
          <p:nvPr/>
        </p:nvSpPr>
        <p:spPr>
          <a:xfrm>
            <a:off x="5094833" y="2637681"/>
            <a:ext cx="3648224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1CB4147-FA46-DE98-A4BE-5A9A01559BAF}"/>
              </a:ext>
            </a:extLst>
          </p:cNvPr>
          <p:cNvSpPr/>
          <p:nvPr/>
        </p:nvSpPr>
        <p:spPr>
          <a:xfrm>
            <a:off x="5094833" y="3240360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A594FF72-96E8-C360-0413-32803DE9BBD0}"/>
              </a:ext>
            </a:extLst>
          </p:cNvPr>
          <p:cNvSpPr/>
          <p:nvPr/>
        </p:nvSpPr>
        <p:spPr>
          <a:xfrm>
            <a:off x="5094833" y="3825701"/>
            <a:ext cx="364822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6" name="Good Posture Illustration"/>
          <p:cNvPicPr>
            <a:picLocks noChangeAspect="1"/>
          </p:cNvPicPr>
          <p:nvPr/>
        </p:nvPicPr>
        <p:blipFill>
          <a:blip r:embed="rId3"/>
          <a:srcRect t="16213" b="19316"/>
          <a:stretch>
            <a:fillRect/>
          </a:stretch>
        </p:blipFill>
        <p:spPr>
          <a:xfrm>
            <a:off x="3964795" y="833884"/>
            <a:ext cx="3900832" cy="3316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UNIFAMA Logo">
            <a:extLst>
              <a:ext uri="{FF2B5EF4-FFF2-40B4-BE49-F238E27FC236}">
                <a16:creationId xmlns:a16="http://schemas.microsoft.com/office/drawing/2014/main" id="{2F9CC9F5-6A89-6214-6F3B-3843724D9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20A1CB6-47F8-9D23-2B95-8BE5A2ADE34B}"/>
              </a:ext>
            </a:extLst>
          </p:cNvPr>
          <p:cNvSpPr txBox="1"/>
          <p:nvPr/>
        </p:nvSpPr>
        <p:spPr>
          <a:xfrm>
            <a:off x="4396740" y="-20865"/>
            <a:ext cx="175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373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05705" y="431442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 err="1">
                <a:solidFill>
                  <a:srgbClr val="787878"/>
                </a:solidFill>
                <a:latin typeface="Baskervville" pitchFamily="34" charset="0"/>
              </a:rPr>
              <a:t>Projeto</a:t>
            </a:r>
            <a:r>
              <a:rPr lang="en-US" sz="3250" dirty="0">
                <a:solidFill>
                  <a:srgbClr val="787878"/>
                </a:solidFill>
                <a:latin typeface="Baskervville" pitchFamily="34" charset="0"/>
              </a:rPr>
              <a:t> de </a:t>
            </a:r>
            <a:r>
              <a:rPr lang="en-US" sz="3250" dirty="0" err="1">
                <a:solidFill>
                  <a:srgbClr val="787878"/>
                </a:solidFill>
                <a:latin typeface="Baskervville" pitchFamily="34" charset="0"/>
              </a:rPr>
              <a:t>extensão</a:t>
            </a:r>
            <a:r>
              <a:rPr lang="en-US" sz="3250" dirty="0">
                <a:solidFill>
                  <a:srgbClr val="787878"/>
                </a:solidFill>
                <a:latin typeface="Baskervville" pitchFamily="34" charset="0"/>
              </a:rPr>
              <a:t>: </a:t>
            </a:r>
            <a:r>
              <a:rPr lang="en-US" sz="3250" dirty="0" err="1">
                <a:solidFill>
                  <a:srgbClr val="787878"/>
                </a:solidFill>
                <a:latin typeface="Baskervville" pitchFamily="34" charset="0"/>
              </a:rPr>
              <a:t>Crescer</a:t>
            </a:r>
            <a:r>
              <a:rPr lang="en-US" sz="3250" dirty="0">
                <a:solidFill>
                  <a:srgbClr val="787878"/>
                </a:solidFill>
                <a:latin typeface="Baskervville" pitchFamily="34" charset="0"/>
              </a:rPr>
              <a:t> com </a:t>
            </a:r>
            <a:r>
              <a:rPr lang="en-US" sz="3250" dirty="0" err="1">
                <a:solidFill>
                  <a:srgbClr val="787878"/>
                </a:solidFill>
                <a:latin typeface="Baskervville" pitchFamily="34" charset="0"/>
              </a:rPr>
              <a:t>postura</a:t>
            </a:r>
            <a:endParaRPr lang="en-US" sz="3250" dirty="0">
              <a:solidFill>
                <a:srgbClr val="787878"/>
              </a:solidFill>
              <a:latin typeface="Baskervville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Levando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conhecimento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e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prevenção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para a </a:t>
            </a:r>
            <a:r>
              <a:rPr lang="en-US" sz="1600" dirty="0" err="1">
                <a:solidFill>
                  <a:srgbClr val="787878"/>
                </a:solidFill>
                <a:latin typeface="Baskervville" pitchFamily="34" charset="0"/>
              </a:rPr>
              <a:t>comunidade</a:t>
            </a:r>
            <a:r>
              <a:rPr lang="en-US" sz="1600" dirty="0">
                <a:solidFill>
                  <a:srgbClr val="787878"/>
                </a:solidFill>
                <a:latin typeface="Baskervville" pitchFamily="34" charset="0"/>
              </a:rPr>
              <a:t> escolar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706" y="1916869"/>
            <a:ext cx="3653226" cy="24351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87588" y="1863663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35931" y="1970168"/>
            <a:ext cx="3805163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endParaRPr lang="en-US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 marL="171450" indent="-1714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Prevenir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alterações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muscoesqueléticas</a:t>
            </a:r>
            <a:endParaRPr lang="en-US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 marL="171450" indent="-171450" algn="l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en-US" sz="900" dirty="0">
              <a:solidFill>
                <a:srgbClr val="6E6666"/>
              </a:solidFill>
              <a:latin typeface="Poppins" pitchFamily="34" charset="0"/>
              <a:cs typeface="Poppins" pitchFamily="34" charset="-120"/>
            </a:endParaRPr>
          </a:p>
          <a:p>
            <a:pPr marL="171450" indent="-1714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Incentivar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hábitos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saudáveis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desde</a:t>
            </a:r>
            <a:r>
              <a:rPr lang="en-US" sz="900" dirty="0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 a </a:t>
            </a:r>
            <a:r>
              <a:rPr lang="en-US" sz="900" dirty="0" err="1">
                <a:solidFill>
                  <a:srgbClr val="6E6666"/>
                </a:solidFill>
                <a:latin typeface="Poppins" pitchFamily="34" charset="0"/>
                <a:cs typeface="Poppins" pitchFamily="34" charset="-120"/>
              </a:rPr>
              <a:t>infância</a:t>
            </a: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Orientar sobre a postura correta.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Observar sinais de desconforto ou dor.</a:t>
            </a: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pt-BR" sz="9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Promover atividades educativas sobre postura.</a:t>
            </a:r>
          </a:p>
          <a:p>
            <a:pPr marL="171450" indent="-171450" algn="l">
              <a:lnSpc>
                <a:spcPct val="133000"/>
              </a:lnSpc>
              <a:buFont typeface="Arial" panose="020B0604020202020204" pitchFamily="34" charset="0"/>
              <a:buChar char="•"/>
            </a:pP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4802907" y="1873821"/>
            <a:ext cx="3638178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802907" y="2203624"/>
            <a:ext cx="380523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578718" y="3136106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578718" y="3465909"/>
            <a:ext cx="3805163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4802907" y="3136106"/>
            <a:ext cx="2223492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4802907" y="3465909"/>
            <a:ext cx="3805238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7" name="Posture Education Illustrati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4281" y="1542359"/>
            <a:ext cx="3653420" cy="2435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UNIFAMA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7709AB0-D606-F5C1-D877-D626C1372A6F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"/>
            <a:ext cx="9144000" cy="5143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1DF6A50C-E058-D37F-11C8-6559F262F560}"/>
              </a:ext>
            </a:extLst>
          </p:cNvPr>
          <p:cNvSpPr/>
          <p:nvPr/>
        </p:nvSpPr>
        <p:spPr>
          <a:xfrm>
            <a:off x="304800" y="922536"/>
            <a:ext cx="3360420" cy="1028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 0"/>
          <p:cNvSpPr/>
          <p:nvPr/>
        </p:nvSpPr>
        <p:spPr>
          <a:xfrm>
            <a:off x="822350" y="526961"/>
            <a:ext cx="3581846" cy="390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Metodologia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155130" y="968256"/>
            <a:ext cx="1807294" cy="30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9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Seleção</a:t>
            </a:r>
            <a:r>
              <a:rPr lang="en-US" sz="19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Escola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398970" y="1410074"/>
            <a:ext cx="3266250" cy="112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1450" indent="-17145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Escola Caminhos do Saber, Nova </a:t>
            </a:r>
            <a:r>
              <a:rPr lang="en-US" sz="100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Mutum</a:t>
            </a:r>
            <a:r>
              <a:rPr lang="en-US" sz="10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-MT.</a:t>
            </a:r>
          </a:p>
          <a:p>
            <a:pPr marL="0" indent="0">
              <a:lnSpc>
                <a:spcPct val="91000"/>
              </a:lnSpc>
              <a:buNone/>
            </a:pPr>
            <a:endParaRPr lang="en-US" sz="100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Alunos do 4° </a:t>
            </a:r>
            <a:r>
              <a:rPr lang="en-US" sz="100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ano</a:t>
            </a:r>
            <a:r>
              <a:rPr lang="en-US" sz="100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</a:p>
          <a:p>
            <a:pPr marL="0" indent="0">
              <a:lnSpc>
                <a:spcPct val="91000"/>
              </a:lnSpc>
              <a:buNone/>
            </a:pPr>
            <a:endParaRPr lang="en-US" sz="105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-323738" y="1024827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374282" y="936036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374282" y="1602288"/>
            <a:ext cx="1807294" cy="2952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011709" y="3450007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011709" y="4116259"/>
            <a:ext cx="1807294" cy="2952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22350" y="4554438"/>
            <a:ext cx="7499226" cy="243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6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endParaRPr lang="en-US" sz="650" dirty="0"/>
          </a:p>
        </p:txBody>
      </p:sp>
      <p:pic>
        <p:nvPicPr>
          <p:cNvPr id="13" name="UNIFAMA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21" name="Text 1">
            <a:extLst>
              <a:ext uri="{FF2B5EF4-FFF2-40B4-BE49-F238E27FC236}">
                <a16:creationId xmlns:a16="http://schemas.microsoft.com/office/drawing/2014/main" id="{CBAA8433-5F35-0362-745C-1BE859F7965B}"/>
              </a:ext>
            </a:extLst>
          </p:cNvPr>
          <p:cNvSpPr/>
          <p:nvPr/>
        </p:nvSpPr>
        <p:spPr>
          <a:xfrm flipH="1">
            <a:off x="398970" y="2084743"/>
            <a:ext cx="8196390" cy="2301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Inicialmente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foram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realizadas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orientações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sobre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importância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postura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corporal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adequada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os</a:t>
            </a:r>
            <a:endParaRPr lang="en-US" sz="1000" u="sng" dirty="0">
              <a:solidFill>
                <a:srgbClr val="78787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30000"/>
              </a:lnSpc>
            </a:pP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riscos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associados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hábitos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posturais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inadequados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1900" u="sng" dirty="0">
              <a:solidFill>
                <a:srgbClr val="787878"/>
              </a:solidFill>
              <a:latin typeface="Baskervville" pitchFamily="34" charset="0"/>
              <a:cs typeface="Poppins" panose="00000500000000000000" pitchFamily="2" charset="0"/>
            </a:endParaRPr>
          </a:p>
          <a:p>
            <a:pPr>
              <a:lnSpc>
                <a:spcPct val="130000"/>
              </a:lnSpc>
            </a:pPr>
            <a:endParaRPr lang="en-US" sz="1900" u="sng" dirty="0">
              <a:solidFill>
                <a:srgbClr val="787878"/>
              </a:solidFill>
              <a:latin typeface="Baskervville" pitchFamily="34" charset="0"/>
            </a:endParaRPr>
          </a:p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Foram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promovidas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atividades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expositivas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demonstrativas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abordando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forma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correta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sentar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-se,</a:t>
            </a:r>
          </a:p>
          <a:p>
            <a:pPr>
              <a:lnSpc>
                <a:spcPct val="130000"/>
              </a:lnSpc>
            </a:pP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Carregar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mochilas 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posicionar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corpo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durante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atividades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escolares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en-US" sz="1000" u="sng" dirty="0">
              <a:solidFill>
                <a:srgbClr val="78787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ações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foram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desenvolvidas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maneira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lúdica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interativa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estimulando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participação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dos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alunos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favorecendo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compreenção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conteúdo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en-US" sz="1000" u="sng" dirty="0">
              <a:solidFill>
                <a:srgbClr val="78787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Ao final,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foram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reforçadas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orientações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preventivas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visando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à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adoção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hábitos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saudáveis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 à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promoção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 </a:t>
            </a:r>
            <a:r>
              <a:rPr lang="en-US" sz="1000" u="sng" dirty="0" err="1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saúde</a:t>
            </a:r>
            <a:r>
              <a:rPr lang="en-US" sz="1000" u="sng" dirty="0">
                <a:solidFill>
                  <a:srgbClr val="78787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postural.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4D52B98-CB2A-F102-A48E-3E277F8CF1F1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4F782-E885-51E3-27F3-65BEA0218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Decorative Border">
            <a:extLst>
              <a:ext uri="{FF2B5EF4-FFF2-40B4-BE49-F238E27FC236}">
                <a16:creationId xmlns:a16="http://schemas.microsoft.com/office/drawing/2014/main" id="{4487CBD1-6930-879B-7748-8D264FA0F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"/>
            <a:ext cx="9144000" cy="5143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B9E45CD3-76DB-BF77-7C39-D5BC7647698A}"/>
              </a:ext>
            </a:extLst>
          </p:cNvPr>
          <p:cNvSpPr/>
          <p:nvPr/>
        </p:nvSpPr>
        <p:spPr>
          <a:xfrm>
            <a:off x="822350" y="526961"/>
            <a:ext cx="3581846" cy="390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2A45EF5-3741-D8CA-EA07-3D47A997EB77}"/>
              </a:ext>
            </a:extLst>
          </p:cNvPr>
          <p:cNvSpPr/>
          <p:nvPr/>
        </p:nvSpPr>
        <p:spPr>
          <a:xfrm>
            <a:off x="155130" y="968256"/>
            <a:ext cx="1807294" cy="30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04F127C-8DFB-A840-C774-3E0B9C9E9B60}"/>
              </a:ext>
            </a:extLst>
          </p:cNvPr>
          <p:cNvSpPr/>
          <p:nvPr/>
        </p:nvSpPr>
        <p:spPr>
          <a:xfrm>
            <a:off x="398970" y="1410074"/>
            <a:ext cx="3266250" cy="112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91000"/>
              </a:lnSpc>
              <a:buNone/>
            </a:pPr>
            <a:endParaRPr lang="en-US" sz="105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166E4E6-FB8E-E28B-F95B-319484377F9F}"/>
              </a:ext>
            </a:extLst>
          </p:cNvPr>
          <p:cNvSpPr/>
          <p:nvPr/>
        </p:nvSpPr>
        <p:spPr>
          <a:xfrm>
            <a:off x="-323738" y="1024827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81B22E64-F5C7-37B7-2C75-D095F518A0CB}"/>
              </a:ext>
            </a:extLst>
          </p:cNvPr>
          <p:cNvSpPr/>
          <p:nvPr/>
        </p:nvSpPr>
        <p:spPr>
          <a:xfrm>
            <a:off x="5374282" y="936036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0E87FDD-E903-3E09-3D5F-E3E3E04848F3}"/>
              </a:ext>
            </a:extLst>
          </p:cNvPr>
          <p:cNvSpPr/>
          <p:nvPr/>
        </p:nvSpPr>
        <p:spPr>
          <a:xfrm>
            <a:off x="5374282" y="1602288"/>
            <a:ext cx="1807294" cy="2952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endParaRPr lang="en-US" sz="105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6C820E2-DFB1-A111-1FD6-1D061195677A}"/>
              </a:ext>
            </a:extLst>
          </p:cNvPr>
          <p:cNvSpPr/>
          <p:nvPr/>
        </p:nvSpPr>
        <p:spPr>
          <a:xfrm>
            <a:off x="6011709" y="3450007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5A95444-423E-058B-F92F-736BD435E55E}"/>
              </a:ext>
            </a:extLst>
          </p:cNvPr>
          <p:cNvSpPr/>
          <p:nvPr/>
        </p:nvSpPr>
        <p:spPr>
          <a:xfrm>
            <a:off x="6011709" y="4116259"/>
            <a:ext cx="1807294" cy="2952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endParaRPr lang="en-US" sz="105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6EF11622-DF36-4ADE-A39E-9AC4B7E6C0F6}"/>
              </a:ext>
            </a:extLst>
          </p:cNvPr>
          <p:cNvSpPr/>
          <p:nvPr/>
        </p:nvSpPr>
        <p:spPr>
          <a:xfrm>
            <a:off x="822350" y="4554438"/>
            <a:ext cx="7499226" cy="243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6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endParaRPr lang="en-US" sz="650" dirty="0"/>
          </a:p>
        </p:txBody>
      </p:sp>
      <p:pic>
        <p:nvPicPr>
          <p:cNvPr id="13" name="UNIFAMA Logo">
            <a:extLst>
              <a:ext uri="{FF2B5EF4-FFF2-40B4-BE49-F238E27FC236}">
                <a16:creationId xmlns:a16="http://schemas.microsoft.com/office/drawing/2014/main" id="{9A59E5A9-1C97-0FBA-5068-C58FD2ED3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21" name="Text 1">
            <a:extLst>
              <a:ext uri="{FF2B5EF4-FFF2-40B4-BE49-F238E27FC236}">
                <a16:creationId xmlns:a16="http://schemas.microsoft.com/office/drawing/2014/main" id="{4892A9CA-2B76-51CC-3F01-669202CB106B}"/>
              </a:ext>
            </a:extLst>
          </p:cNvPr>
          <p:cNvSpPr/>
          <p:nvPr/>
        </p:nvSpPr>
        <p:spPr>
          <a:xfrm flipH="1">
            <a:off x="398970" y="2084743"/>
            <a:ext cx="8196390" cy="2301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0000"/>
              </a:lnSpc>
            </a:pPr>
            <a:endParaRPr lang="en-US" sz="1000" u="sng" dirty="0">
              <a:solidFill>
                <a:srgbClr val="78787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7D9A392-149C-59EE-ABF0-B3B3475A2D47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10FD7BF-62C3-B794-A099-44FF4AA22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427" y="226024"/>
            <a:ext cx="6858000" cy="47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9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EC911-15C8-329F-E4DF-37F501591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Decorative Border">
            <a:extLst>
              <a:ext uri="{FF2B5EF4-FFF2-40B4-BE49-F238E27FC236}">
                <a16:creationId xmlns:a16="http://schemas.microsoft.com/office/drawing/2014/main" id="{07DC0892-6B25-76BD-E343-9F5C2291B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"/>
            <a:ext cx="9144000" cy="5143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4FB8EE7-AF93-C2B1-2F0C-3526761D6BBF}"/>
              </a:ext>
            </a:extLst>
          </p:cNvPr>
          <p:cNvSpPr/>
          <p:nvPr/>
        </p:nvSpPr>
        <p:spPr>
          <a:xfrm>
            <a:off x="822350" y="526961"/>
            <a:ext cx="3581846" cy="390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854ED31-85C5-36AE-AD3F-39B6A41D4E4C}"/>
              </a:ext>
            </a:extLst>
          </p:cNvPr>
          <p:cNvSpPr/>
          <p:nvPr/>
        </p:nvSpPr>
        <p:spPr>
          <a:xfrm>
            <a:off x="155130" y="968256"/>
            <a:ext cx="1807294" cy="30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1EBFC2C-A3D4-6A7F-ED09-85785D218E53}"/>
              </a:ext>
            </a:extLst>
          </p:cNvPr>
          <p:cNvSpPr/>
          <p:nvPr/>
        </p:nvSpPr>
        <p:spPr>
          <a:xfrm>
            <a:off x="398970" y="1410074"/>
            <a:ext cx="3266250" cy="112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91000"/>
              </a:lnSpc>
              <a:buNone/>
            </a:pPr>
            <a:endParaRPr lang="en-US" sz="1050" dirty="0">
              <a:solidFill>
                <a:srgbClr val="6E6666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1C7CAC0-996B-E398-5494-3DEDA86CA568}"/>
              </a:ext>
            </a:extLst>
          </p:cNvPr>
          <p:cNvSpPr/>
          <p:nvPr/>
        </p:nvSpPr>
        <p:spPr>
          <a:xfrm>
            <a:off x="-323738" y="1024827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B053EE3-9CEC-4EED-8556-23AD958AD53D}"/>
              </a:ext>
            </a:extLst>
          </p:cNvPr>
          <p:cNvSpPr/>
          <p:nvPr/>
        </p:nvSpPr>
        <p:spPr>
          <a:xfrm>
            <a:off x="5374282" y="936036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76EB0D9-919D-D44A-5A9B-252947C45E39}"/>
              </a:ext>
            </a:extLst>
          </p:cNvPr>
          <p:cNvSpPr/>
          <p:nvPr/>
        </p:nvSpPr>
        <p:spPr>
          <a:xfrm>
            <a:off x="5374282" y="1602288"/>
            <a:ext cx="1807294" cy="2952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endParaRPr lang="en-US" sz="105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6D9E59A-FB9D-1E03-028F-D43DDFC5C98B}"/>
              </a:ext>
            </a:extLst>
          </p:cNvPr>
          <p:cNvSpPr/>
          <p:nvPr/>
        </p:nvSpPr>
        <p:spPr>
          <a:xfrm>
            <a:off x="6011709" y="3450007"/>
            <a:ext cx="1807294" cy="606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9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73236652-5BF9-0D99-973F-DE97E68833C6}"/>
              </a:ext>
            </a:extLst>
          </p:cNvPr>
          <p:cNvSpPr/>
          <p:nvPr/>
        </p:nvSpPr>
        <p:spPr>
          <a:xfrm>
            <a:off x="6011709" y="4116259"/>
            <a:ext cx="1807294" cy="2952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endParaRPr lang="en-US" sz="105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70B0E98-7C05-1792-F06B-71C836CC75BE}"/>
              </a:ext>
            </a:extLst>
          </p:cNvPr>
          <p:cNvSpPr/>
          <p:nvPr/>
        </p:nvSpPr>
        <p:spPr>
          <a:xfrm>
            <a:off x="822350" y="4554438"/>
            <a:ext cx="7499226" cy="243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6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endParaRPr lang="en-US" sz="650" dirty="0"/>
          </a:p>
        </p:txBody>
      </p:sp>
      <p:pic>
        <p:nvPicPr>
          <p:cNvPr id="13" name="UNIFAMA Logo">
            <a:extLst>
              <a:ext uri="{FF2B5EF4-FFF2-40B4-BE49-F238E27FC236}">
                <a16:creationId xmlns:a16="http://schemas.microsoft.com/office/drawing/2014/main" id="{D9790A78-797D-2977-811B-FFB728675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21" name="Text 1">
            <a:extLst>
              <a:ext uri="{FF2B5EF4-FFF2-40B4-BE49-F238E27FC236}">
                <a16:creationId xmlns:a16="http://schemas.microsoft.com/office/drawing/2014/main" id="{DCBD6BC3-F86A-DCF4-D96C-82746BF97EFB}"/>
              </a:ext>
            </a:extLst>
          </p:cNvPr>
          <p:cNvSpPr/>
          <p:nvPr/>
        </p:nvSpPr>
        <p:spPr>
          <a:xfrm flipH="1">
            <a:off x="398970" y="2084743"/>
            <a:ext cx="8196390" cy="2301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0000"/>
              </a:lnSpc>
            </a:pPr>
            <a:endParaRPr lang="en-US" sz="1000" u="sng" dirty="0">
              <a:solidFill>
                <a:srgbClr val="78787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AA97AF-F19F-3BFB-8D69-F6871E7997E5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7FF4902-7798-6BF8-3951-99F3C7CC32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479" y="7620"/>
            <a:ext cx="3857625" cy="51435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B1414C5-AC11-040A-A98C-290D7AC06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5322" y="592690"/>
            <a:ext cx="2984441" cy="397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61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5705" y="359346"/>
            <a:ext cx="3777109" cy="414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Resultados Obtidos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05705" y="884634"/>
            <a:ext cx="4903589" cy="535171"/>
          </a:xfrm>
          <a:prstGeom prst="roundRect">
            <a:avLst>
              <a:gd name="adj" fmla="val 15067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498053" y="1327696"/>
            <a:ext cx="1659954" cy="20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498053" y="946830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0000"/>
              </a:lnSpc>
            </a:pPr>
            <a:r>
              <a:rPr lang="pt-BR" sz="1200" dirty="0"/>
              <a:t>As crianças demonstraram maior conhecimento sobre a importância da</a:t>
            </a:r>
          </a:p>
          <a:p>
            <a:pPr>
              <a:lnSpc>
                <a:spcPct val="120000"/>
              </a:lnSpc>
            </a:pPr>
            <a:r>
              <a:rPr lang="pt-BR" sz="1200" dirty="0"/>
              <a:t> postura corporal adequada</a:t>
            </a:r>
            <a:r>
              <a:rPr lang="pt-BR" sz="700" dirty="0"/>
              <a:t>.</a:t>
            </a:r>
            <a:endParaRPr lang="en-US" sz="700" dirty="0"/>
          </a:p>
        </p:txBody>
      </p:sp>
      <p:sp>
        <p:nvSpPr>
          <p:cNvPr id="9" name="Shape 5"/>
          <p:cNvSpPr/>
          <p:nvPr/>
        </p:nvSpPr>
        <p:spPr>
          <a:xfrm>
            <a:off x="405705" y="1565493"/>
            <a:ext cx="4903589" cy="535171"/>
          </a:xfrm>
          <a:prstGeom prst="roundRect">
            <a:avLst>
              <a:gd name="adj" fmla="val 15067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7"/>
          <p:cNvSpPr/>
          <p:nvPr/>
        </p:nvSpPr>
        <p:spPr>
          <a:xfrm>
            <a:off x="498053" y="2320975"/>
            <a:ext cx="1659954" cy="20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498053" y="1719129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0000"/>
              </a:lnSpc>
            </a:pPr>
            <a:r>
              <a:rPr lang="pt-BR" sz="1200" dirty="0"/>
              <a:t>Houve boa participação durante as orientações e atividades educativas</a:t>
            </a:r>
            <a:r>
              <a:rPr lang="pt-BR" sz="700" dirty="0"/>
              <a:t>.</a:t>
            </a:r>
            <a:endParaRPr lang="en-US" sz="700" dirty="0"/>
          </a:p>
        </p:txBody>
      </p:sp>
      <p:sp>
        <p:nvSpPr>
          <p:cNvPr id="14" name="Shape 9"/>
          <p:cNvSpPr/>
          <p:nvPr/>
        </p:nvSpPr>
        <p:spPr>
          <a:xfrm>
            <a:off x="405705" y="2246352"/>
            <a:ext cx="4903589" cy="509483"/>
          </a:xfrm>
          <a:prstGeom prst="roundRect">
            <a:avLst>
              <a:gd name="adj" fmla="val 15067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1"/>
          <p:cNvSpPr/>
          <p:nvPr/>
        </p:nvSpPr>
        <p:spPr>
          <a:xfrm>
            <a:off x="498053" y="3314254"/>
            <a:ext cx="1659954" cy="20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498053" y="2285687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0000"/>
              </a:lnSpc>
            </a:pPr>
            <a:r>
              <a:rPr lang="pt-BR" sz="1200" dirty="0"/>
              <a:t>Os alunos passaram a identificar hábitos posturais incorretos no ambiente </a:t>
            </a:r>
          </a:p>
          <a:p>
            <a:pPr>
              <a:lnSpc>
                <a:spcPct val="120000"/>
              </a:lnSpc>
            </a:pPr>
            <a:r>
              <a:rPr lang="pt-BR" sz="1200" dirty="0"/>
              <a:t>escolar</a:t>
            </a:r>
            <a:r>
              <a:rPr lang="pt-BR" sz="700" dirty="0"/>
              <a:t>.</a:t>
            </a:r>
            <a:endParaRPr lang="en-US" sz="700" dirty="0"/>
          </a:p>
        </p:txBody>
      </p:sp>
      <p:sp>
        <p:nvSpPr>
          <p:cNvPr id="22" name="Text 15"/>
          <p:cNvSpPr/>
          <p:nvPr/>
        </p:nvSpPr>
        <p:spPr>
          <a:xfrm>
            <a:off x="498053" y="4307532"/>
            <a:ext cx="1732508" cy="20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498053" y="4559126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700" dirty="0"/>
          </a:p>
        </p:txBody>
      </p:sp>
      <p:pic>
        <p:nvPicPr>
          <p:cNvPr id="24" name="UNIFAMA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27" name="Shape 9">
            <a:extLst>
              <a:ext uri="{FF2B5EF4-FFF2-40B4-BE49-F238E27FC236}">
                <a16:creationId xmlns:a16="http://schemas.microsoft.com/office/drawing/2014/main" id="{C75F714F-3013-79C2-164C-DA739520B1A4}"/>
              </a:ext>
            </a:extLst>
          </p:cNvPr>
          <p:cNvSpPr/>
          <p:nvPr/>
        </p:nvSpPr>
        <p:spPr>
          <a:xfrm>
            <a:off x="390465" y="2909292"/>
            <a:ext cx="4903589" cy="509483"/>
          </a:xfrm>
          <a:prstGeom prst="roundRect">
            <a:avLst>
              <a:gd name="adj" fmla="val 15067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76E9787A-C327-EC6C-3FF4-5B8FC3E15375}"/>
              </a:ext>
            </a:extLst>
          </p:cNvPr>
          <p:cNvSpPr/>
          <p:nvPr/>
        </p:nvSpPr>
        <p:spPr>
          <a:xfrm>
            <a:off x="513293" y="2941007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0000"/>
              </a:lnSpc>
            </a:pPr>
            <a:r>
              <a:rPr lang="pt-BR" sz="1200" dirty="0"/>
              <a:t>Observou-se maior conscientização sobre a forma correta de sentar, escrever</a:t>
            </a:r>
          </a:p>
          <a:p>
            <a:pPr>
              <a:lnSpc>
                <a:spcPct val="120000"/>
              </a:lnSpc>
            </a:pPr>
            <a:r>
              <a:rPr lang="pt-BR" sz="1200" dirty="0"/>
              <a:t> e transportar a mochila.</a:t>
            </a: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7D592EFF-3D68-0EBA-E131-0612FB0DE6F1}"/>
              </a:ext>
            </a:extLst>
          </p:cNvPr>
          <p:cNvSpPr/>
          <p:nvPr/>
        </p:nvSpPr>
        <p:spPr>
          <a:xfrm>
            <a:off x="405705" y="3557066"/>
            <a:ext cx="4903589" cy="509483"/>
          </a:xfrm>
          <a:prstGeom prst="roundRect">
            <a:avLst>
              <a:gd name="adj" fmla="val 15067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7103C7EF-E7F4-670E-783E-0E016A24C8E7}"/>
              </a:ext>
            </a:extLst>
          </p:cNvPr>
          <p:cNvSpPr/>
          <p:nvPr/>
        </p:nvSpPr>
        <p:spPr>
          <a:xfrm>
            <a:off x="498053" y="3581087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0000"/>
              </a:lnSpc>
            </a:pPr>
            <a:r>
              <a:rPr lang="pt-BR" sz="1200" dirty="0"/>
              <a:t>A atividade contribuiu para a promoção da saúde e para a prevenção de </a:t>
            </a:r>
          </a:p>
          <a:p>
            <a:pPr>
              <a:lnSpc>
                <a:spcPct val="120000"/>
              </a:lnSpc>
            </a:pPr>
            <a:r>
              <a:rPr lang="pt-BR" sz="1200" dirty="0"/>
              <a:t>alterações posturais futuras.</a:t>
            </a:r>
          </a:p>
        </p:txBody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A378F0D1-D79C-973D-02FE-95BB7A643D38}"/>
              </a:ext>
            </a:extLst>
          </p:cNvPr>
          <p:cNvSpPr/>
          <p:nvPr/>
        </p:nvSpPr>
        <p:spPr>
          <a:xfrm>
            <a:off x="390464" y="4172812"/>
            <a:ext cx="4903589" cy="509483"/>
          </a:xfrm>
          <a:prstGeom prst="roundRect">
            <a:avLst>
              <a:gd name="adj" fmla="val 15067"/>
            </a:avLst>
          </a:prstGeom>
          <a:solidFill>
            <a:srgbClr val="ECDFE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AFF5BBCB-BE0B-5848-AD8F-F3E4B1984DB6}"/>
              </a:ext>
            </a:extLst>
          </p:cNvPr>
          <p:cNvSpPr/>
          <p:nvPr/>
        </p:nvSpPr>
        <p:spPr>
          <a:xfrm>
            <a:off x="490433" y="4190687"/>
            <a:ext cx="4718893" cy="132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0000"/>
              </a:lnSpc>
            </a:pPr>
            <a:r>
              <a:rPr lang="pt-BR" sz="1200" dirty="0"/>
              <a:t>Os participantes relataram compreender melhor a relação entre postura</a:t>
            </a:r>
          </a:p>
          <a:p>
            <a:pPr>
              <a:lnSpc>
                <a:spcPct val="120000"/>
              </a:lnSpc>
            </a:pPr>
            <a:r>
              <a:rPr lang="pt-BR" sz="1200" dirty="0"/>
              <a:t> adequada, conforto e qualidade de vida.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17E1D3-BABC-61B4-F182-73677D1893CA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Decorative Bord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34705" y="725835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Conclusão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3834705" y="1420416"/>
            <a:ext cx="4903589" cy="741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>
              <a:lnSpc>
                <a:spcPct val="133000"/>
              </a:lnSpc>
            </a:pPr>
            <a:r>
              <a:rPr lang="pt-BR" sz="1200" dirty="0">
                <a:latin typeface="Poppins" panose="00000500000000000000" pitchFamily="2" charset="0"/>
                <a:cs typeface="Poppins" panose="00000500000000000000" pitchFamily="2" charset="0"/>
              </a:rPr>
              <a:t>A orientação postural no ambiente escolar contribui para a formação de hábitos saudáveis, auxiliando na prevenção de alterações posturais e promovendo saúde e qualidade de vida durante o crescimento infantil.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950568" y="2408411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950568" y="2738214"/>
            <a:ext cx="2220069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402363" y="2408411"/>
            <a:ext cx="2220069" cy="520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402363" y="2998515"/>
            <a:ext cx="2220069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950568" y="3786560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950568" y="4116363"/>
            <a:ext cx="467186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7" name="UNIFAMA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pic>
        <p:nvPicPr>
          <p:cNvPr id="20" name="Classroom Image"/>
          <p:cNvPicPr>
            <a:picLocks noChangeAspect="1"/>
          </p:cNvPicPr>
          <p:nvPr/>
        </p:nvPicPr>
        <p:blipFill>
          <a:blip r:embed="rId5"/>
          <a:srcRect t="9460" b="18320"/>
          <a:stretch>
            <a:fillRect/>
          </a:stretch>
        </p:blipFill>
        <p:spPr>
          <a:xfrm>
            <a:off x="480000" y="1085850"/>
            <a:ext cx="2743200" cy="2971800"/>
          </a:xfrm>
          <a:prstGeom prst="rect">
            <a:avLst/>
          </a:prstGeom>
        </p:spPr>
      </p:pic>
      <p:pic>
        <p:nvPicPr>
          <p:cNvPr id="21" name="Posture 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568" y="2303512"/>
            <a:ext cx="3600000" cy="2400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A94389F-DA9A-67D4-8C76-27DA20CFD4CB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E6F4D-A3A3-D75C-7B5E-4A2787B73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Decorative Border">
            <a:extLst>
              <a:ext uri="{FF2B5EF4-FFF2-40B4-BE49-F238E27FC236}">
                <a16:creationId xmlns:a16="http://schemas.microsoft.com/office/drawing/2014/main" id="{E82DBE93-3F37-CF24-0943-E800C4E11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E45E7263-F99E-DB0C-C57E-9A818FB92BFA}"/>
              </a:ext>
            </a:extLst>
          </p:cNvPr>
          <p:cNvSpPr/>
          <p:nvPr/>
        </p:nvSpPr>
        <p:spPr>
          <a:xfrm>
            <a:off x="2680394" y="135657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Crescer</a:t>
            </a:r>
            <a:r>
              <a:rPr lang="en-US" sz="325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com </a:t>
            </a:r>
            <a:r>
              <a:rPr lang="en-US" sz="325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postura</a:t>
            </a:r>
            <a:endParaRPr lang="en-US" sz="32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FD5F66D-725A-C813-2FCC-B537FC923686}"/>
              </a:ext>
            </a:extLst>
          </p:cNvPr>
          <p:cNvSpPr/>
          <p:nvPr/>
        </p:nvSpPr>
        <p:spPr>
          <a:xfrm>
            <a:off x="3834705" y="1420416"/>
            <a:ext cx="4903589" cy="741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E5B8327-9976-05B2-C980-497A300B8158}"/>
              </a:ext>
            </a:extLst>
          </p:cNvPr>
          <p:cNvSpPr/>
          <p:nvPr/>
        </p:nvSpPr>
        <p:spPr>
          <a:xfrm>
            <a:off x="3950568" y="2408411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0DAC555-6397-ADB4-FC31-48AA4707F6AA}"/>
              </a:ext>
            </a:extLst>
          </p:cNvPr>
          <p:cNvSpPr/>
          <p:nvPr/>
        </p:nvSpPr>
        <p:spPr>
          <a:xfrm>
            <a:off x="3950568" y="2738214"/>
            <a:ext cx="2220069" cy="37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82C04EA8-A61A-DE83-33A8-6418A7A974FA}"/>
              </a:ext>
            </a:extLst>
          </p:cNvPr>
          <p:cNvSpPr/>
          <p:nvPr/>
        </p:nvSpPr>
        <p:spPr>
          <a:xfrm>
            <a:off x="6402363" y="2408411"/>
            <a:ext cx="2220069" cy="520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30D56B91-CD62-71A4-1995-DA58C30D8544}"/>
              </a:ext>
            </a:extLst>
          </p:cNvPr>
          <p:cNvSpPr/>
          <p:nvPr/>
        </p:nvSpPr>
        <p:spPr>
          <a:xfrm>
            <a:off x="6402363" y="2998515"/>
            <a:ext cx="2220069" cy="5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7418D7E4-F007-8EA6-AC61-0AB89C665493}"/>
              </a:ext>
            </a:extLst>
          </p:cNvPr>
          <p:cNvSpPr/>
          <p:nvPr/>
        </p:nvSpPr>
        <p:spPr>
          <a:xfrm>
            <a:off x="3950568" y="3786560"/>
            <a:ext cx="2083073" cy="260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C0017FA6-C256-0D63-128B-E390D5B2C9E5}"/>
              </a:ext>
            </a:extLst>
          </p:cNvPr>
          <p:cNvSpPr/>
          <p:nvPr/>
        </p:nvSpPr>
        <p:spPr>
          <a:xfrm>
            <a:off x="3950568" y="4116363"/>
            <a:ext cx="4671864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900" dirty="0"/>
          </a:p>
        </p:txBody>
      </p:sp>
      <p:pic>
        <p:nvPicPr>
          <p:cNvPr id="17" name="UNIFAMA Logo">
            <a:extLst>
              <a:ext uri="{FF2B5EF4-FFF2-40B4-BE49-F238E27FC236}">
                <a16:creationId xmlns:a16="http://schemas.microsoft.com/office/drawing/2014/main" id="{273718AE-606F-8D6D-F8A4-2D7307208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427" y="4149969"/>
            <a:ext cx="993531" cy="993531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4451835E-37A4-C713-2D2A-BC8C3D6BF192}"/>
              </a:ext>
            </a:extLst>
          </p:cNvPr>
          <p:cNvSpPr/>
          <p:nvPr/>
        </p:nvSpPr>
        <p:spPr>
          <a:xfrm>
            <a:off x="2260290" y="947849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 err="1">
                <a:solidFill>
                  <a:srgbClr val="787878"/>
                </a:solidFill>
                <a:latin typeface="Baskervville" pitchFamily="34" charset="0"/>
              </a:rPr>
              <a:t>Orientação</a:t>
            </a:r>
            <a:r>
              <a:rPr lang="en-US" sz="2000" dirty="0">
                <a:solidFill>
                  <a:srgbClr val="787878"/>
                </a:solidFill>
                <a:latin typeface="Baskervville" pitchFamily="34" charset="0"/>
              </a:rPr>
              <a:t> postural no </a:t>
            </a:r>
            <a:r>
              <a:rPr lang="en-US" sz="2000" dirty="0" err="1">
                <a:solidFill>
                  <a:srgbClr val="787878"/>
                </a:solidFill>
                <a:latin typeface="Baskervville" pitchFamily="34" charset="0"/>
              </a:rPr>
              <a:t>ambiente</a:t>
            </a:r>
            <a:r>
              <a:rPr lang="en-US" sz="2000" dirty="0">
                <a:solidFill>
                  <a:srgbClr val="787878"/>
                </a:solidFill>
                <a:latin typeface="Baskervville" pitchFamily="34" charset="0"/>
              </a:rPr>
              <a:t> escolar</a:t>
            </a:r>
            <a:endParaRPr lang="en-US" sz="2000"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A9B862C8-A0A0-0626-60DE-3C772E61B653}"/>
              </a:ext>
            </a:extLst>
          </p:cNvPr>
          <p:cNvSpPr/>
          <p:nvPr/>
        </p:nvSpPr>
        <p:spPr>
          <a:xfrm>
            <a:off x="3106373" y="1644402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 err="1">
                <a:solidFill>
                  <a:srgbClr val="787878"/>
                </a:solidFill>
                <a:latin typeface="Baskervville" pitchFamily="34" charset="0"/>
              </a:rPr>
              <a:t>Obrigado</a:t>
            </a:r>
            <a:r>
              <a:rPr lang="en-US" sz="2000" dirty="0">
                <a:solidFill>
                  <a:srgbClr val="787878"/>
                </a:solidFill>
                <a:latin typeface="Baskervville" pitchFamily="34" charset="0"/>
              </a:rPr>
              <a:t> pela </a:t>
            </a:r>
            <a:r>
              <a:rPr lang="en-US" sz="2000" dirty="0" err="1">
                <a:solidFill>
                  <a:srgbClr val="787878"/>
                </a:solidFill>
                <a:latin typeface="Baskervville" pitchFamily="34" charset="0"/>
              </a:rPr>
              <a:t>atenção</a:t>
            </a:r>
            <a:r>
              <a:rPr lang="en-US" sz="2000" dirty="0">
                <a:solidFill>
                  <a:srgbClr val="787878"/>
                </a:solidFill>
                <a:latin typeface="Baskervville" pitchFamily="34" charset="0"/>
              </a:rPr>
              <a:t> </a:t>
            </a:r>
            <a:endParaRPr lang="en-US" sz="2000" dirty="0"/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80AE9079-61F2-553E-1B02-E0EE0A3E2E59}"/>
              </a:ext>
            </a:extLst>
          </p:cNvPr>
          <p:cNvSpPr/>
          <p:nvPr/>
        </p:nvSpPr>
        <p:spPr>
          <a:xfrm>
            <a:off x="977205" y="2579266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pt-BR" sz="1100" dirty="0">
                <a:solidFill>
                  <a:srgbClr val="787878"/>
                </a:solidFill>
                <a:latin typeface="Baskervville" pitchFamily="34" charset="0"/>
              </a:rPr>
              <a:t>Promover hábitos posturais saudáveis na infância é investir em saúde, qualidade de vida e bem-estar para o futuro.</a:t>
            </a:r>
            <a:r>
              <a:rPr lang="en-US" sz="1100" dirty="0">
                <a:solidFill>
                  <a:srgbClr val="787878"/>
                </a:solidFill>
                <a:latin typeface="Baskervville" pitchFamily="34" charset="0"/>
              </a:rPr>
              <a:t> </a:t>
            </a:r>
            <a:endParaRPr lang="en-US" sz="1100" dirty="0"/>
          </a:p>
        </p:txBody>
      </p:sp>
      <p:pic>
        <p:nvPicPr>
          <p:cNvPr id="25" name="UNIFAMA Logo">
            <a:extLst>
              <a:ext uri="{FF2B5EF4-FFF2-40B4-BE49-F238E27FC236}">
                <a16:creationId xmlns:a16="http://schemas.microsoft.com/office/drawing/2014/main" id="{C5C3E3BE-2D03-7C4B-6F31-889BE93886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308"/>
          <a:stretch>
            <a:fillRect/>
          </a:stretch>
        </p:blipFill>
        <p:spPr>
          <a:xfrm>
            <a:off x="2442382" y="3192529"/>
            <a:ext cx="3622385" cy="1003122"/>
          </a:xfrm>
          <a:prstGeom prst="rect">
            <a:avLst/>
          </a:prstGeom>
        </p:spPr>
      </p:pic>
      <p:sp>
        <p:nvSpPr>
          <p:cNvPr id="31" name="Text 0">
            <a:extLst>
              <a:ext uri="{FF2B5EF4-FFF2-40B4-BE49-F238E27FC236}">
                <a16:creationId xmlns:a16="http://schemas.microsoft.com/office/drawing/2014/main" id="{F2D9E931-8DCA-E167-9D19-E23B0B9F116D}"/>
              </a:ext>
            </a:extLst>
          </p:cNvPr>
          <p:cNvSpPr/>
          <p:nvPr/>
        </p:nvSpPr>
        <p:spPr>
          <a:xfrm>
            <a:off x="1663079" y="4154092"/>
            <a:ext cx="4623420" cy="520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100" dirty="0">
                <a:solidFill>
                  <a:srgbClr val="787878"/>
                </a:solidFill>
                <a:latin typeface="Baskervville" pitchFamily="34" charset="0"/>
              </a:rPr>
              <a:t>Ivania Neves</a:t>
            </a:r>
          </a:p>
          <a:p>
            <a:pPr>
              <a:lnSpc>
                <a:spcPct val="104000"/>
              </a:lnSpc>
            </a:pPr>
            <a:r>
              <a:rPr lang="en-US" sz="1100" dirty="0" err="1">
                <a:solidFill>
                  <a:srgbClr val="787878"/>
                </a:solidFill>
                <a:latin typeface="Baskervville" pitchFamily="34" charset="0"/>
              </a:rPr>
              <a:t>Thayana</a:t>
            </a:r>
            <a:r>
              <a:rPr lang="en-US" sz="1100" dirty="0">
                <a:solidFill>
                  <a:srgbClr val="787878"/>
                </a:solidFill>
                <a:latin typeface="Baskervville" pitchFamily="34" charset="0"/>
              </a:rPr>
              <a:t> Alves </a:t>
            </a:r>
          </a:p>
          <a:p>
            <a:pPr>
              <a:lnSpc>
                <a:spcPct val="104000"/>
              </a:lnSpc>
            </a:pPr>
            <a:r>
              <a:rPr lang="en-US" sz="1100" dirty="0">
                <a:solidFill>
                  <a:srgbClr val="787878"/>
                </a:solidFill>
                <a:latin typeface="Baskervville" pitchFamily="34" charset="0"/>
              </a:rPr>
              <a:t>Giovanna Silva</a:t>
            </a:r>
          </a:p>
          <a:p>
            <a:pPr>
              <a:lnSpc>
                <a:spcPct val="104000"/>
              </a:lnSpc>
            </a:pPr>
            <a:endParaRPr lang="en-US" sz="1100" dirty="0">
              <a:solidFill>
                <a:srgbClr val="787878"/>
              </a:solidFill>
              <a:latin typeface="Baskervville" pitchFamily="34" charset="0"/>
            </a:endParaRPr>
          </a:p>
          <a:p>
            <a:pPr>
              <a:lnSpc>
                <a:spcPct val="104000"/>
              </a:lnSpc>
            </a:pPr>
            <a:r>
              <a:rPr lang="en-US" sz="1100" dirty="0">
                <a:solidFill>
                  <a:srgbClr val="787878"/>
                </a:solidFill>
                <a:latin typeface="Baskervville" pitchFamily="34" charset="0"/>
              </a:rPr>
              <a:t>                                                            Junho 2026</a:t>
            </a:r>
            <a:endParaRPr lang="en-US" sz="11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FBF5EF-F465-2AE9-74C1-9DD6B46ADB84}"/>
              </a:ext>
            </a:extLst>
          </p:cNvPr>
          <p:cNvSpPr txBox="1"/>
          <p:nvPr/>
        </p:nvSpPr>
        <p:spPr>
          <a:xfrm>
            <a:off x="4396740" y="-20865"/>
            <a:ext cx="304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  <a:endParaRPr lang="pt-BR" sz="9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7433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1030</Words>
  <Application>Microsoft Office PowerPoint</Application>
  <PresentationFormat>Apresentação na tela (16:9)</PresentationFormat>
  <Paragraphs>149</Paragraphs>
  <Slides>17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Wingdings</vt:lpstr>
      <vt:lpstr>Arial</vt:lpstr>
      <vt:lpstr>Poppins</vt:lpstr>
      <vt:lpstr>Baskervville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Ivania Thaisa</dc:creator>
  <cp:lastModifiedBy>Ivania Thaisa</cp:lastModifiedBy>
  <cp:revision>5</cp:revision>
  <dcterms:created xsi:type="dcterms:W3CDTF">2026-06-12T01:12:38Z</dcterms:created>
  <dcterms:modified xsi:type="dcterms:W3CDTF">2026-06-19T01:03:25Z</dcterms:modified>
</cp:coreProperties>
</file>